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33" r:id="rId3"/>
    <p:sldId id="332" r:id="rId4"/>
    <p:sldId id="296" r:id="rId5"/>
    <p:sldId id="319" r:id="rId6"/>
    <p:sldId id="284" r:id="rId7"/>
    <p:sldId id="308" r:id="rId8"/>
    <p:sldId id="309" r:id="rId9"/>
    <p:sldId id="310" r:id="rId10"/>
    <p:sldId id="274" r:id="rId11"/>
    <p:sldId id="313" r:id="rId12"/>
    <p:sldId id="316" r:id="rId13"/>
    <p:sldId id="323" r:id="rId14"/>
    <p:sldId id="288" r:id="rId15"/>
    <p:sldId id="289" r:id="rId16"/>
    <p:sldId id="287" r:id="rId17"/>
    <p:sldId id="291" r:id="rId18"/>
    <p:sldId id="324" r:id="rId19"/>
    <p:sldId id="285" r:id="rId20"/>
    <p:sldId id="325" r:id="rId21"/>
    <p:sldId id="327" r:id="rId22"/>
    <p:sldId id="286" r:id="rId23"/>
    <p:sldId id="299" r:id="rId24"/>
    <p:sldId id="329" r:id="rId25"/>
    <p:sldId id="330" r:id="rId26"/>
    <p:sldId id="318" r:id="rId27"/>
    <p:sldId id="303" r:id="rId28"/>
    <p:sldId id="304" r:id="rId29"/>
    <p:sldId id="335" r:id="rId30"/>
  </p:sldIdLst>
  <p:sldSz cx="10801350" cy="9001125"/>
  <p:notesSz cx="6858000" cy="9144000"/>
  <p:defaultTextStyle>
    <a:defPPr>
      <a:defRPr lang="ru-RU"/>
    </a:defPPr>
    <a:lvl1pPr algn="l" defTabSz="1130300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65150" indent="-107950" algn="l" defTabSz="1130300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30300" indent="-215900" algn="l" defTabSz="1130300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97038" indent="-325438" algn="l" defTabSz="1130300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262188" indent="-433388" algn="l" defTabSz="1130300" rtl="0" eaLnBrk="0" fontAlgn="base" hangingPunct="0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35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620" y="84"/>
      </p:cViewPr>
      <p:guideLst>
        <p:guide orient="horz" pos="2835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44D123-7900-4C2B-938B-CD60F248EED5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4B6590-A4BE-4773-AE2B-ADBB11F8F82A}">
      <dgm:prSet phldrT="[Текст]"/>
      <dgm:spPr>
        <a:solidFill>
          <a:schemeClr val="bg1"/>
        </a:solidFill>
      </dgm:spPr>
      <dgm:t>
        <a:bodyPr/>
        <a:lstStyle/>
        <a:p>
          <a:r>
            <a:rPr lang="ru-RU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Экологическое образование</a:t>
          </a:r>
          <a:endParaRPr lang="ru-RU" b="1" dirty="0">
            <a:solidFill>
              <a:srgbClr val="0000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FF5249-E4D1-4BCB-AF67-8F7BD953F7AA}" type="parTrans" cxnId="{4785F348-9EAE-46A9-A3E0-C88E7ACA6D70}">
      <dgm:prSet/>
      <dgm:spPr/>
      <dgm:t>
        <a:bodyPr/>
        <a:lstStyle/>
        <a:p>
          <a:endParaRPr lang="ru-RU"/>
        </a:p>
      </dgm:t>
    </dgm:pt>
    <dgm:pt modelId="{00BD64A0-14B4-4C24-87E4-02E63FC0C54C}" type="sibTrans" cxnId="{4785F348-9EAE-46A9-A3E0-C88E7ACA6D70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1ABB57F1-6576-4B6F-AA98-97AC4568F3AF}">
      <dgm:prSet phldrT="[Текст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ru-RU" sz="3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3200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Внеурочная деятельность</a:t>
          </a:r>
        </a:p>
        <a:p>
          <a:r>
            <a: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Экологический лагерь</a:t>
          </a:r>
        </a:p>
        <a:p>
          <a:r>
            <a:rPr 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Написание исследовательских работ</a:t>
          </a:r>
        </a:p>
        <a:p>
          <a:endParaRPr lang="ru-RU" sz="2600" dirty="0" smtClean="0"/>
        </a:p>
        <a:p>
          <a:endParaRPr lang="ru-RU" sz="2600" dirty="0"/>
        </a:p>
      </dgm:t>
    </dgm:pt>
    <dgm:pt modelId="{311AACAE-7C67-40FD-9CE1-6963492ADAB6}" type="parTrans" cxnId="{0A549D80-E3F6-47B1-A7D2-5B8A9175572D}">
      <dgm:prSet/>
      <dgm:spPr/>
      <dgm:t>
        <a:bodyPr/>
        <a:lstStyle/>
        <a:p>
          <a:endParaRPr lang="ru-RU"/>
        </a:p>
      </dgm:t>
    </dgm:pt>
    <dgm:pt modelId="{14069F84-4AB9-4914-A522-154510472E6D}" type="sibTrans" cxnId="{0A549D80-E3F6-47B1-A7D2-5B8A9175572D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2658F719-C524-4340-9A51-B0B9E64E11BB}">
      <dgm:prSet phldrT="[Текст]"/>
      <dgm:spPr>
        <a:solidFill>
          <a:schemeClr val="bg1"/>
        </a:solidFill>
      </dgm:spPr>
      <dgm:t>
        <a:bodyPr/>
        <a:lstStyle/>
        <a:p>
          <a:r>
            <a:rPr lang="ru-RU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Учебная деятельность</a:t>
          </a:r>
          <a:endParaRPr lang="ru-RU" b="1" dirty="0">
            <a:solidFill>
              <a:srgbClr val="0000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4553F8-C8A9-4639-88CA-9364C4634428}" type="parTrans" cxnId="{471D85A6-890F-46D8-93C4-441F24D0346A}">
      <dgm:prSet/>
      <dgm:spPr/>
      <dgm:t>
        <a:bodyPr/>
        <a:lstStyle/>
        <a:p>
          <a:endParaRPr lang="ru-RU"/>
        </a:p>
      </dgm:t>
    </dgm:pt>
    <dgm:pt modelId="{3F716234-CBA6-4D72-ADBB-1FA46A90FBF3}" type="sibTrans" cxnId="{471D85A6-890F-46D8-93C4-441F24D0346A}">
      <dgm:prSet/>
      <dgm:spPr>
        <a:solidFill>
          <a:srgbClr val="C00000"/>
        </a:solidFill>
      </dgm:spPr>
      <dgm:t>
        <a:bodyPr/>
        <a:lstStyle/>
        <a:p>
          <a:endParaRPr lang="ru-RU"/>
        </a:p>
      </dgm:t>
    </dgm:pt>
    <dgm:pt modelId="{F8AEA2BC-DF3D-4371-9B72-7494B516E2E4}" type="pres">
      <dgm:prSet presAssocID="{CB44D123-7900-4C2B-938B-CD60F248EE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0744F21-EEDA-4785-B02C-4A9F8BAE5DD3}" type="pres">
      <dgm:prSet presAssocID="{0A4B6590-A4BE-4773-AE2B-ADBB11F8F82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6FD2E9-38E1-4445-907E-1E5E5C4F6A24}" type="pres">
      <dgm:prSet presAssocID="{00BD64A0-14B4-4C24-87E4-02E63FC0C54C}" presName="sibTrans" presStyleLbl="sibTrans2D1" presStyleIdx="0" presStyleCnt="3"/>
      <dgm:spPr/>
      <dgm:t>
        <a:bodyPr/>
        <a:lstStyle/>
        <a:p>
          <a:endParaRPr lang="ru-RU"/>
        </a:p>
      </dgm:t>
    </dgm:pt>
    <dgm:pt modelId="{3F2D7F43-3188-4723-920A-B97E13EE282B}" type="pres">
      <dgm:prSet presAssocID="{00BD64A0-14B4-4C24-87E4-02E63FC0C54C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A861A499-CB38-49E2-88E4-5792F78CB9F1}" type="pres">
      <dgm:prSet presAssocID="{1ABB57F1-6576-4B6F-AA98-97AC4568F3AF}" presName="node" presStyleLbl="node1" presStyleIdx="1" presStyleCnt="3" custScaleX="127930" custScaleY="206528" custRadScaleRad="83768" custRadScaleInc="-183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99541-C9B8-4AAC-B52F-4D40668E63F2}" type="pres">
      <dgm:prSet presAssocID="{14069F84-4AB9-4914-A522-154510472E6D}" presName="sibTrans" presStyleLbl="sibTrans2D1" presStyleIdx="1" presStyleCnt="3" custAng="467771" custScaleX="98243" custLinFactNeighborX="-3825" custLinFactNeighborY="-40792"/>
      <dgm:spPr/>
      <dgm:t>
        <a:bodyPr/>
        <a:lstStyle/>
        <a:p>
          <a:endParaRPr lang="ru-RU"/>
        </a:p>
      </dgm:t>
    </dgm:pt>
    <dgm:pt modelId="{CC47D4DA-6D49-4F0C-8BA3-F3137ED6134C}" type="pres">
      <dgm:prSet presAssocID="{14069F84-4AB9-4914-A522-154510472E6D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4CD7A6BE-FD44-408F-B435-60CB4E66F92C}" type="pres">
      <dgm:prSet presAssocID="{2658F719-C524-4340-9A51-B0B9E64E11BB}" presName="node" presStyleLbl="node1" presStyleIdx="2" presStyleCnt="3" custRadScaleRad="88901" custRadScaleInc="418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8285F5-4731-4AC4-823C-D1B020F397A7}" type="pres">
      <dgm:prSet presAssocID="{3F716234-CBA6-4D72-ADBB-1FA46A90FBF3}" presName="sibTrans" presStyleLbl="sibTrans2D1" presStyleIdx="2" presStyleCnt="3" custLinFactNeighborX="-70546" custLinFactNeighborY="2783"/>
      <dgm:spPr/>
      <dgm:t>
        <a:bodyPr/>
        <a:lstStyle/>
        <a:p>
          <a:endParaRPr lang="ru-RU"/>
        </a:p>
      </dgm:t>
    </dgm:pt>
    <dgm:pt modelId="{77F6E358-F0F6-458D-8C47-BD1E13BCF321}" type="pres">
      <dgm:prSet presAssocID="{3F716234-CBA6-4D72-ADBB-1FA46A90FBF3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2D79FA8A-51BA-4B2A-9E08-D4FF86E4B939}" type="presOf" srcId="{1ABB57F1-6576-4B6F-AA98-97AC4568F3AF}" destId="{A861A499-CB38-49E2-88E4-5792F78CB9F1}" srcOrd="0" destOrd="0" presId="urn:microsoft.com/office/officeart/2005/8/layout/cycle7"/>
    <dgm:cxn modelId="{996B28EF-E1AB-45E2-9D6A-3199160819F2}" type="presOf" srcId="{3F716234-CBA6-4D72-ADBB-1FA46A90FBF3}" destId="{B38285F5-4731-4AC4-823C-D1B020F397A7}" srcOrd="0" destOrd="0" presId="urn:microsoft.com/office/officeart/2005/8/layout/cycle7"/>
    <dgm:cxn modelId="{4785F348-9EAE-46A9-A3E0-C88E7ACA6D70}" srcId="{CB44D123-7900-4C2B-938B-CD60F248EED5}" destId="{0A4B6590-A4BE-4773-AE2B-ADBB11F8F82A}" srcOrd="0" destOrd="0" parTransId="{30FF5249-E4D1-4BCB-AF67-8F7BD953F7AA}" sibTransId="{00BD64A0-14B4-4C24-87E4-02E63FC0C54C}"/>
    <dgm:cxn modelId="{8F3F6D05-3FD5-4AA2-A5EA-72A6446642FD}" type="presOf" srcId="{0A4B6590-A4BE-4773-AE2B-ADBB11F8F82A}" destId="{70744F21-EEDA-4785-B02C-4A9F8BAE5DD3}" srcOrd="0" destOrd="0" presId="urn:microsoft.com/office/officeart/2005/8/layout/cycle7"/>
    <dgm:cxn modelId="{DAC81AB3-7536-484A-9024-AC542C86E012}" type="presOf" srcId="{00BD64A0-14B4-4C24-87E4-02E63FC0C54C}" destId="{3F2D7F43-3188-4723-920A-B97E13EE282B}" srcOrd="1" destOrd="0" presId="urn:microsoft.com/office/officeart/2005/8/layout/cycle7"/>
    <dgm:cxn modelId="{2E64A22D-5B6E-4707-9D0A-D2C5A8C04BCC}" type="presOf" srcId="{14069F84-4AB9-4914-A522-154510472E6D}" destId="{CC47D4DA-6D49-4F0C-8BA3-F3137ED6134C}" srcOrd="1" destOrd="0" presId="urn:microsoft.com/office/officeart/2005/8/layout/cycle7"/>
    <dgm:cxn modelId="{3EDB1E79-8B56-4ED2-8BD6-06B93E946504}" type="presOf" srcId="{14069F84-4AB9-4914-A522-154510472E6D}" destId="{5D099541-C9B8-4AAC-B52F-4D40668E63F2}" srcOrd="0" destOrd="0" presId="urn:microsoft.com/office/officeart/2005/8/layout/cycle7"/>
    <dgm:cxn modelId="{F85DD097-CA8B-4153-AAC8-B10B5A82C9C7}" type="presOf" srcId="{CB44D123-7900-4C2B-938B-CD60F248EED5}" destId="{F8AEA2BC-DF3D-4371-9B72-7494B516E2E4}" srcOrd="0" destOrd="0" presId="urn:microsoft.com/office/officeart/2005/8/layout/cycle7"/>
    <dgm:cxn modelId="{C16F3451-63A9-4B36-BC0E-DD52FCA9352D}" type="presOf" srcId="{2658F719-C524-4340-9A51-B0B9E64E11BB}" destId="{4CD7A6BE-FD44-408F-B435-60CB4E66F92C}" srcOrd="0" destOrd="0" presId="urn:microsoft.com/office/officeart/2005/8/layout/cycle7"/>
    <dgm:cxn modelId="{9AFDD780-9DC0-4394-898E-CDEF7507195E}" type="presOf" srcId="{00BD64A0-14B4-4C24-87E4-02E63FC0C54C}" destId="{366FD2E9-38E1-4445-907E-1E5E5C4F6A24}" srcOrd="0" destOrd="0" presId="urn:microsoft.com/office/officeart/2005/8/layout/cycle7"/>
    <dgm:cxn modelId="{0A549D80-E3F6-47B1-A7D2-5B8A9175572D}" srcId="{CB44D123-7900-4C2B-938B-CD60F248EED5}" destId="{1ABB57F1-6576-4B6F-AA98-97AC4568F3AF}" srcOrd="1" destOrd="0" parTransId="{311AACAE-7C67-40FD-9CE1-6963492ADAB6}" sibTransId="{14069F84-4AB9-4914-A522-154510472E6D}"/>
    <dgm:cxn modelId="{471D85A6-890F-46D8-93C4-441F24D0346A}" srcId="{CB44D123-7900-4C2B-938B-CD60F248EED5}" destId="{2658F719-C524-4340-9A51-B0B9E64E11BB}" srcOrd="2" destOrd="0" parTransId="{EE4553F8-C8A9-4639-88CA-9364C4634428}" sibTransId="{3F716234-CBA6-4D72-ADBB-1FA46A90FBF3}"/>
    <dgm:cxn modelId="{1D11DC01-D02F-4C07-9080-3709A1A179F9}" type="presOf" srcId="{3F716234-CBA6-4D72-ADBB-1FA46A90FBF3}" destId="{77F6E358-F0F6-458D-8C47-BD1E13BCF321}" srcOrd="1" destOrd="0" presId="urn:microsoft.com/office/officeart/2005/8/layout/cycle7"/>
    <dgm:cxn modelId="{758FECD4-AE4E-4D3C-BDEE-462C2C790342}" type="presParOf" srcId="{F8AEA2BC-DF3D-4371-9B72-7494B516E2E4}" destId="{70744F21-EEDA-4785-B02C-4A9F8BAE5DD3}" srcOrd="0" destOrd="0" presId="urn:microsoft.com/office/officeart/2005/8/layout/cycle7"/>
    <dgm:cxn modelId="{AB9673A9-D9F5-4E34-BBCD-A5C6CD52719C}" type="presParOf" srcId="{F8AEA2BC-DF3D-4371-9B72-7494B516E2E4}" destId="{366FD2E9-38E1-4445-907E-1E5E5C4F6A24}" srcOrd="1" destOrd="0" presId="urn:microsoft.com/office/officeart/2005/8/layout/cycle7"/>
    <dgm:cxn modelId="{7EF615B8-3EBA-442E-9172-29A81019A9B9}" type="presParOf" srcId="{366FD2E9-38E1-4445-907E-1E5E5C4F6A24}" destId="{3F2D7F43-3188-4723-920A-B97E13EE282B}" srcOrd="0" destOrd="0" presId="urn:microsoft.com/office/officeart/2005/8/layout/cycle7"/>
    <dgm:cxn modelId="{C4FFF8F9-E732-4A5E-A7C0-8320CDA6624D}" type="presParOf" srcId="{F8AEA2BC-DF3D-4371-9B72-7494B516E2E4}" destId="{A861A499-CB38-49E2-88E4-5792F78CB9F1}" srcOrd="2" destOrd="0" presId="urn:microsoft.com/office/officeart/2005/8/layout/cycle7"/>
    <dgm:cxn modelId="{B1C496A6-CB0E-4225-BAD4-4EF046134144}" type="presParOf" srcId="{F8AEA2BC-DF3D-4371-9B72-7494B516E2E4}" destId="{5D099541-C9B8-4AAC-B52F-4D40668E63F2}" srcOrd="3" destOrd="0" presId="urn:microsoft.com/office/officeart/2005/8/layout/cycle7"/>
    <dgm:cxn modelId="{DE709F6D-2F7E-4D01-B3B3-4EF580C9F2F6}" type="presParOf" srcId="{5D099541-C9B8-4AAC-B52F-4D40668E63F2}" destId="{CC47D4DA-6D49-4F0C-8BA3-F3137ED6134C}" srcOrd="0" destOrd="0" presId="urn:microsoft.com/office/officeart/2005/8/layout/cycle7"/>
    <dgm:cxn modelId="{F2382ADD-F2A4-441C-9779-EF392B2FF8C8}" type="presParOf" srcId="{F8AEA2BC-DF3D-4371-9B72-7494B516E2E4}" destId="{4CD7A6BE-FD44-408F-B435-60CB4E66F92C}" srcOrd="4" destOrd="0" presId="urn:microsoft.com/office/officeart/2005/8/layout/cycle7"/>
    <dgm:cxn modelId="{2C1C4743-29EF-411D-B3A7-9C7811962D81}" type="presParOf" srcId="{F8AEA2BC-DF3D-4371-9B72-7494B516E2E4}" destId="{B38285F5-4731-4AC4-823C-D1B020F397A7}" srcOrd="5" destOrd="0" presId="urn:microsoft.com/office/officeart/2005/8/layout/cycle7"/>
    <dgm:cxn modelId="{FDF430D7-4F2B-43C7-8812-6E8D2817D3F3}" type="presParOf" srcId="{B38285F5-4731-4AC4-823C-D1B020F397A7}" destId="{77F6E358-F0F6-458D-8C47-BD1E13BCF32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744F21-EEDA-4785-B02C-4A9F8BAE5DD3}">
      <dsp:nvSpPr>
        <dsp:cNvPr id="0" name=""/>
        <dsp:cNvSpPr/>
      </dsp:nvSpPr>
      <dsp:spPr>
        <a:xfrm>
          <a:off x="2772697" y="-377564"/>
          <a:ext cx="3664681" cy="183234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Экологическое образование</a:t>
          </a:r>
          <a:endParaRPr lang="ru-RU" sz="3700" b="1" kern="1200" dirty="0">
            <a:solidFill>
              <a:srgbClr val="0000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26364" y="-323897"/>
        <a:ext cx="3557347" cy="1725006"/>
      </dsp:txXfrm>
    </dsp:sp>
    <dsp:sp modelId="{366FD2E9-38E1-4445-907E-1E5E5C4F6A24}">
      <dsp:nvSpPr>
        <dsp:cNvPr id="0" name=""/>
        <dsp:cNvSpPr/>
      </dsp:nvSpPr>
      <dsp:spPr>
        <a:xfrm rot="3486827">
          <a:off x="5033363" y="1955011"/>
          <a:ext cx="1304646" cy="641319"/>
        </a:xfrm>
        <a:prstGeom prst="left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5225759" y="2083275"/>
        <a:ext cx="919854" cy="384791"/>
      </dsp:txXfrm>
    </dsp:sp>
    <dsp:sp modelId="{A861A499-CB38-49E2-88E4-5792F78CB9F1}">
      <dsp:nvSpPr>
        <dsp:cNvPr id="0" name=""/>
        <dsp:cNvSpPr/>
      </dsp:nvSpPr>
      <dsp:spPr>
        <a:xfrm>
          <a:off x="5029387" y="3096565"/>
          <a:ext cx="4688227" cy="3784296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Внеурочная деятельность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Экологический лагерь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Написание исследовательских работ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 smtClean="0"/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/>
        </a:p>
      </dsp:txBody>
      <dsp:txXfrm>
        <a:off x="5140225" y="3207403"/>
        <a:ext cx="4466551" cy="3562620"/>
      </dsp:txXfrm>
    </dsp:sp>
    <dsp:sp modelId="{5D099541-C9B8-4AAC-B52F-4D40668E63F2}">
      <dsp:nvSpPr>
        <dsp:cNvPr id="0" name=""/>
        <dsp:cNvSpPr/>
      </dsp:nvSpPr>
      <dsp:spPr>
        <a:xfrm rot="11674040">
          <a:off x="3528906" y="4031986"/>
          <a:ext cx="1281723" cy="641319"/>
        </a:xfrm>
        <a:prstGeom prst="left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0800000">
        <a:off x="3721302" y="4160250"/>
        <a:ext cx="896931" cy="384791"/>
      </dsp:txXfrm>
    </dsp:sp>
    <dsp:sp modelId="{4CD7A6BE-FD44-408F-B435-60CB4E66F92C}">
      <dsp:nvSpPr>
        <dsp:cNvPr id="0" name=""/>
        <dsp:cNvSpPr/>
      </dsp:nvSpPr>
      <dsp:spPr>
        <a:xfrm>
          <a:off x="-254727" y="3384384"/>
          <a:ext cx="3664681" cy="1832340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Учебная деятельность</a:t>
          </a:r>
          <a:endParaRPr lang="ru-RU" sz="3700" b="1" kern="1200" dirty="0">
            <a:solidFill>
              <a:srgbClr val="000099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-201060" y="3438051"/>
        <a:ext cx="3557347" cy="1725006"/>
      </dsp:txXfrm>
    </dsp:sp>
    <dsp:sp modelId="{B38285F5-4731-4AC4-823C-D1B020F397A7}">
      <dsp:nvSpPr>
        <dsp:cNvPr id="0" name=""/>
        <dsp:cNvSpPr/>
      </dsp:nvSpPr>
      <dsp:spPr>
        <a:xfrm rot="18529520">
          <a:off x="1518626" y="2116768"/>
          <a:ext cx="1304646" cy="641319"/>
        </a:xfrm>
        <a:prstGeom prst="leftRightArrow">
          <a:avLst>
            <a:gd name="adj1" fmla="val 60000"/>
            <a:gd name="adj2" fmla="val 50000"/>
          </a:avLst>
        </a:prstGeom>
        <a:solidFill>
          <a:srgbClr val="C0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1711022" y="2245032"/>
        <a:ext cx="919854" cy="3847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BBD05B1-F7C3-4475-BF3C-EF7325047D6A}" type="datetimeFigureOut">
              <a:rPr lang="ru-RU"/>
              <a:pPr>
                <a:defRPr/>
              </a:pPr>
              <a:t>04.05.2023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685800"/>
            <a:ext cx="4114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B542513-C835-41AB-8B15-3350FCAE14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796183"/>
            <a:ext cx="9181148" cy="192940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5100637"/>
            <a:ext cx="7560945" cy="23002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6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315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97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63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28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394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960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26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2D504-8278-40CD-98E7-046B0C421020}" type="datetimeFigureOut">
              <a:rPr lang="ru-RU"/>
              <a:pPr>
                <a:defRPr/>
              </a:pPr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FAA04-CC2A-4ACA-A62E-2DF12CE36B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45548616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2D871-9035-4EE9-906E-3723643087D3}" type="datetimeFigureOut">
              <a:rPr lang="ru-RU"/>
              <a:pPr>
                <a:defRPr/>
              </a:pPr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73A6B-FA37-41D9-BB25-C01DB98315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1080851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830979" y="360463"/>
            <a:ext cx="2430304" cy="768012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360463"/>
            <a:ext cx="7110889" cy="76801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D45C9-2C3D-42D2-94C8-E465ACD47199}" type="datetimeFigureOut">
              <a:rPr lang="ru-RU"/>
              <a:pPr>
                <a:defRPr/>
              </a:pPr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CD1BA-1A04-454C-B77D-2386C8B670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1524487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5CA24-1C18-41E5-A214-ECEEA3DC110D}" type="datetimeFigureOut">
              <a:rPr lang="ru-RU"/>
              <a:pPr>
                <a:defRPr/>
              </a:pPr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24A51-736F-45F3-A670-E0D74AF90B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9236497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5784057"/>
            <a:ext cx="9181148" cy="1787723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3815062"/>
            <a:ext cx="9181148" cy="1968995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6578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1315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6973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631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289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39471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96049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262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A3EBA-19C3-4065-B930-7B554D2F24EC}" type="datetimeFigureOut">
              <a:rPr lang="ru-RU"/>
              <a:pPr>
                <a:defRPr/>
              </a:pPr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D9B2F-0C94-48A6-893B-2B6F66E0BD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014734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40068" y="2100263"/>
            <a:ext cx="4770596" cy="594032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90686" y="2100263"/>
            <a:ext cx="4770596" cy="594032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C81A2-0206-4997-B969-D9EC6DE88A8E}" type="datetimeFigureOut">
              <a:rPr lang="ru-RU"/>
              <a:pPr>
                <a:defRPr/>
              </a:pPr>
              <a:t>04.05.2023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26126-CBE9-4CD9-A8AD-640F5EF3445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2431091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2014836"/>
            <a:ext cx="4772472" cy="839688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65785" indent="0">
              <a:buNone/>
              <a:defRPr sz="2500" b="1"/>
            </a:lvl2pPr>
            <a:lvl3pPr marL="1131570" indent="0">
              <a:buNone/>
              <a:defRPr sz="2200" b="1"/>
            </a:lvl3pPr>
            <a:lvl4pPr marL="1697355" indent="0">
              <a:buNone/>
              <a:defRPr sz="2000" b="1"/>
            </a:lvl4pPr>
            <a:lvl5pPr marL="2263140" indent="0">
              <a:buNone/>
              <a:defRPr sz="2000" b="1"/>
            </a:lvl5pPr>
            <a:lvl6pPr marL="2828925" indent="0">
              <a:buNone/>
              <a:defRPr sz="2000" b="1"/>
            </a:lvl6pPr>
            <a:lvl7pPr marL="3394710" indent="0">
              <a:buNone/>
              <a:defRPr sz="2000" b="1"/>
            </a:lvl7pPr>
            <a:lvl8pPr marL="3960495" indent="0">
              <a:buNone/>
              <a:defRPr sz="2000" b="1"/>
            </a:lvl8pPr>
            <a:lvl9pPr marL="4526280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0068" y="2854523"/>
            <a:ext cx="4772472" cy="518606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2014836"/>
            <a:ext cx="4774347" cy="839688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65785" indent="0">
              <a:buNone/>
              <a:defRPr sz="2500" b="1"/>
            </a:lvl2pPr>
            <a:lvl3pPr marL="1131570" indent="0">
              <a:buNone/>
              <a:defRPr sz="2200" b="1"/>
            </a:lvl3pPr>
            <a:lvl4pPr marL="1697355" indent="0">
              <a:buNone/>
              <a:defRPr sz="2000" b="1"/>
            </a:lvl4pPr>
            <a:lvl5pPr marL="2263140" indent="0">
              <a:buNone/>
              <a:defRPr sz="2000" b="1"/>
            </a:lvl5pPr>
            <a:lvl6pPr marL="2828925" indent="0">
              <a:buNone/>
              <a:defRPr sz="2000" b="1"/>
            </a:lvl6pPr>
            <a:lvl7pPr marL="3394710" indent="0">
              <a:buNone/>
              <a:defRPr sz="2000" b="1"/>
            </a:lvl7pPr>
            <a:lvl8pPr marL="3960495" indent="0">
              <a:buNone/>
              <a:defRPr sz="2000" b="1"/>
            </a:lvl8pPr>
            <a:lvl9pPr marL="4526280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6936" y="2854523"/>
            <a:ext cx="4774347" cy="5186066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2E03D-D99B-438C-92BF-7392089B1FFE}" type="datetimeFigureOut">
              <a:rPr lang="ru-RU"/>
              <a:pPr>
                <a:defRPr/>
              </a:pPr>
              <a:t>04.05.2023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BB9FE-AF40-409B-81C6-C8AE83264C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2706964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D7643-F41F-4085-BE85-784FEBEC7731}" type="datetimeFigureOut">
              <a:rPr lang="ru-RU"/>
              <a:pPr>
                <a:defRPr/>
              </a:pPr>
              <a:t>04.05.2023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49F98-69F4-43AA-A07B-6BE103A163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5701035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5D827-5982-4176-8FE5-08FC605D6FC7}" type="datetimeFigureOut">
              <a:rPr lang="ru-RU"/>
              <a:pPr>
                <a:defRPr/>
              </a:pPr>
              <a:t>04.05.2023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55BA6-E2D9-4502-8156-5433A7E073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4032325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358378"/>
            <a:ext cx="3553570" cy="15251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3028" y="358379"/>
            <a:ext cx="6038255" cy="7682211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883570"/>
            <a:ext cx="3553570" cy="6157020"/>
          </a:xfrm>
        </p:spPr>
        <p:txBody>
          <a:bodyPr/>
          <a:lstStyle>
            <a:lvl1pPr marL="0" indent="0">
              <a:buNone/>
              <a:defRPr sz="1700"/>
            </a:lvl1pPr>
            <a:lvl2pPr marL="565785" indent="0">
              <a:buNone/>
              <a:defRPr sz="1500"/>
            </a:lvl2pPr>
            <a:lvl3pPr marL="1131570" indent="0">
              <a:buNone/>
              <a:defRPr sz="1200"/>
            </a:lvl3pPr>
            <a:lvl4pPr marL="1697355" indent="0">
              <a:buNone/>
              <a:defRPr sz="1100"/>
            </a:lvl4pPr>
            <a:lvl5pPr marL="2263140" indent="0">
              <a:buNone/>
              <a:defRPr sz="1100"/>
            </a:lvl5pPr>
            <a:lvl6pPr marL="2828925" indent="0">
              <a:buNone/>
              <a:defRPr sz="1100"/>
            </a:lvl6pPr>
            <a:lvl7pPr marL="3394710" indent="0">
              <a:buNone/>
              <a:defRPr sz="1100"/>
            </a:lvl7pPr>
            <a:lvl8pPr marL="3960495" indent="0">
              <a:buNone/>
              <a:defRPr sz="1100"/>
            </a:lvl8pPr>
            <a:lvl9pPr marL="452628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61735-6387-4522-8F63-61AB3A694C90}" type="datetimeFigureOut">
              <a:rPr lang="ru-RU"/>
              <a:pPr>
                <a:defRPr/>
              </a:pPr>
              <a:t>04.05.2023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73B80-DCC8-4EE0-A8D8-6299CA9DEB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3253055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6300787"/>
            <a:ext cx="6480810" cy="743844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804267"/>
            <a:ext cx="6480810" cy="5400675"/>
          </a:xfrm>
        </p:spPr>
        <p:txBody>
          <a:bodyPr rtlCol="0">
            <a:normAutofit/>
          </a:bodyPr>
          <a:lstStyle>
            <a:lvl1pPr marL="0" indent="0">
              <a:buNone/>
              <a:defRPr sz="4000"/>
            </a:lvl1pPr>
            <a:lvl2pPr marL="565785" indent="0">
              <a:buNone/>
              <a:defRPr sz="3500"/>
            </a:lvl2pPr>
            <a:lvl3pPr marL="1131570" indent="0">
              <a:buNone/>
              <a:defRPr sz="3000"/>
            </a:lvl3pPr>
            <a:lvl4pPr marL="1697355" indent="0">
              <a:buNone/>
              <a:defRPr sz="2500"/>
            </a:lvl4pPr>
            <a:lvl5pPr marL="2263140" indent="0">
              <a:buNone/>
              <a:defRPr sz="2500"/>
            </a:lvl5pPr>
            <a:lvl6pPr marL="2828925" indent="0">
              <a:buNone/>
              <a:defRPr sz="2500"/>
            </a:lvl6pPr>
            <a:lvl7pPr marL="3394710" indent="0">
              <a:buNone/>
              <a:defRPr sz="2500"/>
            </a:lvl7pPr>
            <a:lvl8pPr marL="3960495" indent="0">
              <a:buNone/>
              <a:defRPr sz="2500"/>
            </a:lvl8pPr>
            <a:lvl9pPr marL="4526280" indent="0">
              <a:buNone/>
              <a:defRPr sz="2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7044631"/>
            <a:ext cx="6480810" cy="1056381"/>
          </a:xfrm>
        </p:spPr>
        <p:txBody>
          <a:bodyPr/>
          <a:lstStyle>
            <a:lvl1pPr marL="0" indent="0">
              <a:buNone/>
              <a:defRPr sz="1700"/>
            </a:lvl1pPr>
            <a:lvl2pPr marL="565785" indent="0">
              <a:buNone/>
              <a:defRPr sz="1500"/>
            </a:lvl2pPr>
            <a:lvl3pPr marL="1131570" indent="0">
              <a:buNone/>
              <a:defRPr sz="1200"/>
            </a:lvl3pPr>
            <a:lvl4pPr marL="1697355" indent="0">
              <a:buNone/>
              <a:defRPr sz="1100"/>
            </a:lvl4pPr>
            <a:lvl5pPr marL="2263140" indent="0">
              <a:buNone/>
              <a:defRPr sz="1100"/>
            </a:lvl5pPr>
            <a:lvl6pPr marL="2828925" indent="0">
              <a:buNone/>
              <a:defRPr sz="1100"/>
            </a:lvl6pPr>
            <a:lvl7pPr marL="3394710" indent="0">
              <a:buNone/>
              <a:defRPr sz="1100"/>
            </a:lvl7pPr>
            <a:lvl8pPr marL="3960495" indent="0">
              <a:buNone/>
              <a:defRPr sz="1100"/>
            </a:lvl8pPr>
            <a:lvl9pPr marL="4526280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E0762-66B0-4D3A-B360-2718D7D60538}" type="datetimeFigureOut">
              <a:rPr lang="ru-RU"/>
              <a:pPr>
                <a:defRPr/>
              </a:pPr>
              <a:t>04.05.2023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0B185-1B89-48A5-8645-3EC84DE8C4C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8782566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539750" y="360363"/>
            <a:ext cx="972185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157" tIns="56579" rIns="113157" bIns="565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539750" y="2100263"/>
            <a:ext cx="9721850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3157" tIns="56579" rIns="113157" bIns="565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9750" y="8342313"/>
            <a:ext cx="2520950" cy="479425"/>
          </a:xfrm>
          <a:prstGeom prst="rect">
            <a:avLst/>
          </a:prstGeom>
        </p:spPr>
        <p:txBody>
          <a:bodyPr vert="horz" lIns="113157" tIns="56579" rIns="113157" bIns="56579" rtlCol="0" anchor="ctr"/>
          <a:lstStyle>
            <a:lvl1pPr algn="l" defTabSz="1131570" eaLnBrk="1" fontAlgn="auto" hangingPunct="1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FB5CFC-7AB0-4F6D-BD0F-696906A8FF8E}" type="datetimeFigureOut">
              <a:rPr lang="ru-RU"/>
              <a:pPr>
                <a:defRPr/>
              </a:pPr>
              <a:t>04.05.2023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938" y="8342313"/>
            <a:ext cx="3419475" cy="479425"/>
          </a:xfrm>
          <a:prstGeom prst="rect">
            <a:avLst/>
          </a:prstGeom>
        </p:spPr>
        <p:txBody>
          <a:bodyPr vert="horz" lIns="113157" tIns="56579" rIns="113157" bIns="56579" rtlCol="0" anchor="ctr"/>
          <a:lstStyle>
            <a:lvl1pPr algn="ctr" defTabSz="1131570" eaLnBrk="1" fontAlgn="auto" hangingPunct="1">
              <a:spcBef>
                <a:spcPts val="0"/>
              </a:spcBef>
              <a:spcAft>
                <a:spcPts val="0"/>
              </a:spcAft>
              <a:defRPr sz="1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650" y="8342313"/>
            <a:ext cx="2520950" cy="479425"/>
          </a:xfrm>
          <a:prstGeom prst="rect">
            <a:avLst/>
          </a:prstGeom>
        </p:spPr>
        <p:txBody>
          <a:bodyPr vert="horz" wrap="square" lIns="113157" tIns="56579" rIns="113157" bIns="565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46496FF-DBF3-485C-90E7-DE188DCC6E0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1130300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130300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2pPr>
      <a:lvl3pPr algn="ctr" defTabSz="1130300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3pPr>
      <a:lvl4pPr algn="ctr" defTabSz="1130300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4pPr>
      <a:lvl5pPr algn="ctr" defTabSz="1130300" rtl="0" eaLnBrk="0" fontAlgn="base" hangingPunct="0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5pPr>
      <a:lvl6pPr marL="457200" algn="ctr" defTabSz="1130300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6pPr>
      <a:lvl7pPr marL="914400" algn="ctr" defTabSz="1130300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7pPr>
      <a:lvl8pPr marL="1371600" algn="ctr" defTabSz="1130300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8pPr>
      <a:lvl9pPr marL="1828800" algn="ctr" defTabSz="1130300" rtl="0" fontAlgn="base"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Calibri" pitchFamily="34" charset="0"/>
        </a:defRPr>
      </a:lvl9pPr>
    </p:titleStyle>
    <p:bodyStyle>
      <a:lvl1pPr marL="423863" indent="-423863" algn="l" defTabSz="1130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19163" indent="-352425" algn="l" defTabSz="1130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14463" indent="-282575" algn="l" defTabSz="1130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79613" indent="-282575" algn="l" defTabSz="1130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44763" indent="-282575" algn="l" defTabSz="11303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11818" indent="-282893" algn="l" defTabSz="11315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677603" indent="-282893" algn="l" defTabSz="11315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243388" indent="-282893" algn="l" defTabSz="11315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09173" indent="-282893" algn="l" defTabSz="113157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57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97355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9471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60495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26280" algn="l" defTabSz="113157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.jpeg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-65088" y="782638"/>
            <a:ext cx="11018838" cy="1930400"/>
          </a:xfrm>
        </p:spPr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естественнонаучной функциональной грамотности обучающихся через работу летнего экологического лагеря</a:t>
            </a: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441325" y="58738"/>
            <a:ext cx="10512425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3157" tIns="56579" rIns="113157" bIns="56579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30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30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30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30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Кировское областное государственное общеобразовательное бюджетное учреждение «Средняя школа с углубленным изучением отдельных предметов  г. Яранска»</a:t>
            </a:r>
          </a:p>
          <a:p>
            <a:r>
              <a:rPr lang="ru-RU" altLang="ru-RU" sz="1800"/>
              <a:t> </a:t>
            </a:r>
          </a:p>
        </p:txBody>
      </p:sp>
      <p:pic>
        <p:nvPicPr>
          <p:cNvPr id="8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0541" y="2688456"/>
            <a:ext cx="5415368" cy="4061526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238" y="4777603"/>
            <a:ext cx="5212606" cy="39094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078" name="TextBox 1"/>
          <p:cNvSpPr txBox="1">
            <a:spLocks noChangeArrowheads="1"/>
          </p:cNvSpPr>
          <p:nvPr/>
        </p:nvSpPr>
        <p:spPr bwMode="auto">
          <a:xfrm>
            <a:off x="5905500" y="7732713"/>
            <a:ext cx="42799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Неверова Татьяна Владимировна,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биологии, экологии</a:t>
            </a:r>
            <a:endParaRPr lang="ru-RU" alt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i="1">
                <a:latin typeface="Times New Roman" panose="02020603050405020304" pitchFamily="18" charset="0"/>
                <a:cs typeface="Times New Roman" panose="02020603050405020304" pitchFamily="18" charset="0"/>
              </a:rPr>
              <a:t>КОГОБУ СШ с УИОП г. Яранска</a:t>
            </a:r>
            <a:endParaRPr lang="ru-RU" alt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Фенологические наблюдения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51" y="2851350"/>
            <a:ext cx="4383534" cy="5844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Содержимое 5" descr="SAM_2231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603" y="1860550"/>
            <a:ext cx="5714629" cy="4285972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2" name="Picture 4" descr="C:\Users\мама\Desktop\DSC0270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1948" y="5073745"/>
            <a:ext cx="5328667" cy="3996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44463" y="360363"/>
            <a:ext cx="10656887" cy="1500187"/>
          </a:xfrm>
        </p:spPr>
        <p:txBody>
          <a:bodyPr/>
          <a:lstStyle/>
          <a:p>
            <a:r>
              <a:rPr lang="ru-RU" altLang="ru-RU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флоры окрестностей г.Яранска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  <a:p>
            <a:endParaRPr lang="ru-RU" altLang="ru-RU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1125"/>
            <a:ext cx="5472683" cy="4104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8349" y="2628355"/>
            <a:ext cx="4986368" cy="3739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фауны окрестностей г.Яранска</a:t>
            </a:r>
            <a:endParaRPr lang="ru-RU" altLang="ru-RU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357" y="2484338"/>
            <a:ext cx="4455318" cy="5940425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6779" y="2772370"/>
            <a:ext cx="3645452" cy="48606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0" y="-107950"/>
            <a:ext cx="10801350" cy="1500188"/>
          </a:xfrm>
        </p:spPr>
        <p:txBody>
          <a:bodyPr/>
          <a:lstStyle/>
          <a:p>
            <a:r>
              <a:rPr lang="ru-RU" altLang="ru-RU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исследовательских работ</a:t>
            </a:r>
            <a:endParaRPr lang="ru-RU" altLang="ru-RU" b="1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44575"/>
            <a:ext cx="10801350" cy="5940425"/>
          </a:xfrm>
        </p:spPr>
        <p:txBody>
          <a:bodyPr/>
          <a:lstStyle/>
          <a:p>
            <a:pPr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видового разнообразия галлообразующих  членистоногих  окрестностей    г. Яранска</a:t>
            </a:r>
          </a:p>
          <a:p>
            <a:pPr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состояния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ценопопуляции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березы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повислой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памятнике природы «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Яранская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березовая роща»</a:t>
            </a:r>
          </a:p>
          <a:p>
            <a:pPr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методов стимуляции цветения </a:t>
            </a:r>
            <a:r>
              <a:rPr lang="ru-RU" alt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фаленопсиса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экологии и подсчет численности трясогузки белой в г. Яранске</a:t>
            </a:r>
          </a:p>
          <a:p>
            <a:pPr>
              <a:defRPr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особенностей борщевика Сосновского и методов борьбы с ним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altLang="ru-RU" dirty="0" smtClean="0"/>
              <a:t> 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539750" y="-74613"/>
            <a:ext cx="10261600" cy="1500188"/>
          </a:xfrm>
        </p:spPr>
        <p:txBody>
          <a:bodyPr/>
          <a:lstStyle/>
          <a:p>
            <a:r>
              <a:rPr lang="ru-RU" altLang="ru-RU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Гидрохимические исследования воды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115" y="2456656"/>
            <a:ext cx="4455318" cy="5940425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2" descr="C:\Users\учитель\Desktop\Изображение 1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7528" y="1766727"/>
            <a:ext cx="5711798" cy="3987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9670" y="5754615"/>
            <a:ext cx="4337824" cy="3253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Органолептические исследования воды</a:t>
            </a:r>
            <a:endParaRPr lang="ru-RU" altLang="ru-RU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2916386"/>
            <a:ext cx="3834426" cy="511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4821" y="3132410"/>
            <a:ext cx="3888432" cy="5184576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0" y="298450"/>
            <a:ext cx="10801350" cy="900113"/>
          </a:xfrm>
        </p:spPr>
        <p:txBody>
          <a:bodyPr/>
          <a:lstStyle/>
          <a:p>
            <a:pPr algn="l"/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/>
            </a:r>
            <a:br>
              <a:rPr lang="ru-RU" altLang="ru-RU" smtClean="0"/>
            </a:br>
            <a:r>
              <a:rPr lang="ru-RU" altLang="ru-RU" smtClean="0"/>
              <a:t> </a:t>
            </a:r>
            <a:r>
              <a:rPr lang="ru-RU" altLang="ru-RU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Гидробиология  </a:t>
            </a:r>
            <a:r>
              <a:rPr lang="ru-RU" altLang="ru-RU" sz="36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(методика Вудивисса, методика Николаева, изучение макрозообентоса, индекс Майера</a:t>
            </a:r>
            <a:r>
              <a:rPr lang="ru-RU" altLang="ru-RU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altLang="ru-RU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b="1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9224" y="4716586"/>
            <a:ext cx="3365567" cy="4487423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0994" y="5814771"/>
            <a:ext cx="3384376" cy="3186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50" y="2844378"/>
            <a:ext cx="3969488" cy="52926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9224" y="1752095"/>
            <a:ext cx="3168352" cy="3632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3918" y="2084524"/>
            <a:ext cx="3042126" cy="4056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95313" y="252413"/>
            <a:ext cx="9721850" cy="863600"/>
          </a:xfrm>
        </p:spPr>
        <p:txBody>
          <a:bodyPr/>
          <a:lstStyle/>
          <a:p>
            <a:r>
              <a:rPr lang="ru-RU" altLang="ru-RU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родников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107" y="3492450"/>
            <a:ext cx="5456163" cy="4092123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827" y="1836265"/>
            <a:ext cx="3663454" cy="48846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801350" cy="1152525"/>
          </a:xfrm>
        </p:spPr>
        <p:txBody>
          <a:bodyPr/>
          <a:lstStyle/>
          <a:p>
            <a:r>
              <a:rPr lang="ru-RU" altLang="ru-RU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исследовательских работ</a:t>
            </a:r>
            <a:endParaRPr lang="ru-RU" altLang="ru-RU" b="1" smtClean="0"/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>
          <a:xfrm>
            <a:off x="0" y="1009650"/>
            <a:ext cx="10656888" cy="7378700"/>
          </a:xfrm>
        </p:spPr>
        <p:txBody>
          <a:bodyPr/>
          <a:lstStyle/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Биоиндикация реки Ярань</a:t>
            </a: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Экологическая характеристика родников Яранского района</a:t>
            </a:r>
          </a:p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Видовое разнообразие макрозообентоса и мониторинг экологического состояния реки Ярань</a:t>
            </a:r>
          </a:p>
          <a:p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384451" y="4699431"/>
            <a:ext cx="5488957" cy="4116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044825" y="-84138"/>
            <a:ext cx="6840538" cy="1500188"/>
          </a:xfrm>
        </p:spPr>
        <p:txBody>
          <a:bodyPr/>
          <a:lstStyle/>
          <a:p>
            <a:r>
              <a:rPr lang="ru-RU" altLang="ru-RU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3585" y="1247775"/>
            <a:ext cx="3899420" cy="2924565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51" y="149470"/>
            <a:ext cx="3326962" cy="2495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5340" y="4822036"/>
            <a:ext cx="4457665" cy="3343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378" y="2962314"/>
            <a:ext cx="3590000" cy="2692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2" y="4835466"/>
            <a:ext cx="3826908" cy="2870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512" name="TextBox 1"/>
          <p:cNvSpPr txBox="1">
            <a:spLocks noChangeArrowheads="1"/>
          </p:cNvSpPr>
          <p:nvPr/>
        </p:nvSpPr>
        <p:spPr bwMode="auto">
          <a:xfrm>
            <a:off x="6413500" y="4251325"/>
            <a:ext cx="4387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Очистные сооружения</a:t>
            </a:r>
          </a:p>
        </p:txBody>
      </p:sp>
      <p:sp>
        <p:nvSpPr>
          <p:cNvPr id="21513" name="TextBox 2"/>
          <p:cNvSpPr txBox="1">
            <a:spLocks noChangeArrowheads="1"/>
          </p:cNvSpPr>
          <p:nvPr/>
        </p:nvSpPr>
        <p:spPr bwMode="auto">
          <a:xfrm flipH="1">
            <a:off x="173038" y="2808288"/>
            <a:ext cx="3632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Ветстанция</a:t>
            </a:r>
          </a:p>
        </p:txBody>
      </p:sp>
      <p:sp>
        <p:nvSpPr>
          <p:cNvPr id="21514" name="TextBox 4"/>
          <p:cNvSpPr txBox="1">
            <a:spLocks noChangeArrowheads="1"/>
          </p:cNvSpPr>
          <p:nvPr/>
        </p:nvSpPr>
        <p:spPr bwMode="auto">
          <a:xfrm>
            <a:off x="1989138" y="8023225"/>
            <a:ext cx="2670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Плазмоцентр</a:t>
            </a:r>
          </a:p>
        </p:txBody>
      </p:sp>
      <p:sp>
        <p:nvSpPr>
          <p:cNvPr id="21515" name="TextBox 10"/>
          <p:cNvSpPr txBox="1">
            <a:spLocks noChangeArrowheads="1"/>
          </p:cNvSpPr>
          <p:nvPr/>
        </p:nvSpPr>
        <p:spPr bwMode="auto">
          <a:xfrm>
            <a:off x="5699125" y="8053388"/>
            <a:ext cx="53292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с инспектором по охран природы-Симоновой О.Н.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ъект 2"/>
          <p:cNvSpPr>
            <a:spLocks noGrp="1"/>
          </p:cNvSpPr>
          <p:nvPr>
            <p:ph idx="1"/>
          </p:nvPr>
        </p:nvSpPr>
        <p:spPr>
          <a:xfrm>
            <a:off x="144463" y="295275"/>
            <a:ext cx="7321550" cy="7824788"/>
          </a:xfrm>
        </p:spPr>
        <p:txBody>
          <a:bodyPr/>
          <a:lstStyle/>
          <a:p>
            <a:pPr marL="0" indent="0" algn="r">
              <a:buFont typeface="Arial" panose="020B0604020202020204" pitchFamily="34" charset="0"/>
              <a:buNone/>
            </a:pPr>
            <a:r>
              <a:rPr lang="ru-RU" altLang="ru-RU" sz="54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Естественнонаучная функциональная грамотность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36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 человека занимать активную гражданскую позицию по вопросам, связанным с естественными науками, и его готовность интересоваться естественнонаучными идеями</a:t>
            </a:r>
            <a:endParaRPr lang="ru-RU" altLang="ru-RU" sz="3600" smtClean="0"/>
          </a:p>
        </p:txBody>
      </p:sp>
      <p:pic>
        <p:nvPicPr>
          <p:cNvPr id="4099" name="Picture 20" descr="j028491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2525" y="6985000"/>
            <a:ext cx="2890838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9" descr="IMG_117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4913" y="6513513"/>
            <a:ext cx="297815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1" descr="день зд осень 03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1438" y="4765675"/>
            <a:ext cx="3062287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4" descr="день зд осень 03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2338" y="2871788"/>
            <a:ext cx="306070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IMG_115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53375" y="900113"/>
            <a:ext cx="2847975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44463" y="360363"/>
            <a:ext cx="10369550" cy="1500187"/>
          </a:xfrm>
        </p:spPr>
        <p:txBody>
          <a:bodyPr/>
          <a:lstStyle/>
          <a:p>
            <a:r>
              <a:rPr lang="ru-RU" altLang="ru-RU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исследовательских работ</a:t>
            </a:r>
            <a:endParaRPr lang="ru-RU" altLang="ru-RU" b="1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Мониторинговые исследования проблемы бешенства и его профилактики в Яранском районе Кировской области</a:t>
            </a:r>
          </a:p>
          <a:p>
            <a:pPr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Нитраты и их содержание в пищевых продуктах</a:t>
            </a:r>
          </a:p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показателей качества молока, реализуемого в г. Яранске</a:t>
            </a:r>
          </a:p>
          <a:p>
            <a:pPr>
              <a:defRPr/>
            </a:pPr>
            <a:r>
              <a:rPr lang="ru-RU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Донорство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dirty="0"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 жизни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68325" y="249238"/>
            <a:ext cx="9721850" cy="1004887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пришкольной территории </a:t>
            </a:r>
          </a:p>
        </p:txBody>
      </p:sp>
      <p:pic>
        <p:nvPicPr>
          <p:cNvPr id="6" name="Рисунок 5" descr="IMG_201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3833" y="2255104"/>
            <a:ext cx="3918070" cy="22952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Рисунок 15" descr="IMG_200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4882" y="1898650"/>
            <a:ext cx="3257372" cy="46918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IMG_199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263" y="4550391"/>
            <a:ext cx="3052890" cy="36051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8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15083">
            <a:off x="3606800" y="5157788"/>
            <a:ext cx="4765675" cy="756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9721850" cy="900113"/>
          </a:xfrm>
        </p:spPr>
        <p:txBody>
          <a:bodyPr/>
          <a:lstStyle/>
          <a:p>
            <a:r>
              <a:rPr lang="ru-RU" altLang="ru-RU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  «Уют»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99" y="1541236"/>
            <a:ext cx="4455318" cy="5940425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4094" y="926493"/>
            <a:ext cx="4627506" cy="34706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739" y="4716586"/>
            <a:ext cx="3105392" cy="41405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09613" y="247650"/>
            <a:ext cx="9721850" cy="109061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5198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игры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123" y="1122476"/>
            <a:ext cx="3848651" cy="28864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787" y="1149426"/>
            <a:ext cx="3912735" cy="29345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546" y="5846680"/>
            <a:ext cx="3869605" cy="2902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7032" y="5672403"/>
            <a:ext cx="3912735" cy="29345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Объект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8726" y="3481594"/>
            <a:ext cx="4010962" cy="30082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 advClick="0" advTm="700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539750" y="360363"/>
            <a:ext cx="9721850" cy="971550"/>
          </a:xfrm>
        </p:spPr>
        <p:txBody>
          <a:bodyPr/>
          <a:lstStyle/>
          <a:p>
            <a:r>
              <a:rPr lang="ru-RU" altLang="ru-RU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Природоохранная работа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91" y="4500512"/>
            <a:ext cx="6000817" cy="4500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10" descr="IMG_026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52603" y="1860550"/>
            <a:ext cx="5884130" cy="4407898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539750" y="0"/>
            <a:ext cx="9721850" cy="828675"/>
          </a:xfrm>
        </p:spPr>
        <p:txBody>
          <a:bodyPr/>
          <a:lstStyle/>
          <a:p>
            <a:r>
              <a:rPr lang="ru-RU" altLang="ru-RU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исследовательских работ</a:t>
            </a:r>
            <a:endParaRPr lang="ru-RU" altLang="ru-RU" smtClean="0"/>
          </a:p>
        </p:txBody>
      </p:sp>
      <p:sp>
        <p:nvSpPr>
          <p:cNvPr id="27651" name="Объект 2"/>
          <p:cNvSpPr>
            <a:spLocks noGrp="1"/>
          </p:cNvSpPr>
          <p:nvPr>
            <p:ph idx="1"/>
          </p:nvPr>
        </p:nvSpPr>
        <p:spPr>
          <a:xfrm>
            <a:off x="360363" y="3471863"/>
            <a:ext cx="9721850" cy="4187825"/>
          </a:xfrm>
        </p:spPr>
        <p:txBody>
          <a:bodyPr/>
          <a:lstStyle/>
          <a:p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Твердые бытовые отходы – угроза или спасение?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9334" y="6840885"/>
            <a:ext cx="410445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7044" y="5565144"/>
            <a:ext cx="3960440" cy="2979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9166" y="4854984"/>
            <a:ext cx="4104456" cy="3049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2950" y="1201738"/>
            <a:ext cx="6840538" cy="5113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539750" y="360363"/>
            <a:ext cx="9721850" cy="684212"/>
          </a:xfrm>
        </p:spPr>
        <p:txBody>
          <a:bodyPr/>
          <a:lstStyle/>
          <a:p>
            <a:r>
              <a:rPr lang="ru-RU" altLang="ru-RU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проекта</a:t>
            </a:r>
          </a:p>
        </p:txBody>
      </p:sp>
      <p:pic>
        <p:nvPicPr>
          <p:cNvPr id="1027" name="Picture 3" descr="C:\Users\Пользователь\Desktop\DSC027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0675" y="1818047"/>
            <a:ext cx="4894396" cy="3670797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C:\Users\Пользователь\Desktop\DSC0270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107" y="2105345"/>
            <a:ext cx="4725624" cy="3544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3" descr="C:\Users\Пользователь\Desktop\DSC027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2283" y="5821661"/>
            <a:ext cx="4239285" cy="3179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6" descr="IMG_185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4851" y="5634001"/>
            <a:ext cx="4077024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463" y="74613"/>
            <a:ext cx="10390187" cy="10391775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ru-RU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и исследовательская деятельность развивает естественнонаучную функциональную грамотность и творческие способности, воспитывает экологическую культуру школьников.</a:t>
            </a:r>
            <a:endParaRPr lang="ru-RU" altLang="ru-RU" b="1" u="sng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79" y="3492450"/>
            <a:ext cx="3871555" cy="29036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403" y="5961847"/>
            <a:ext cx="3834950" cy="2876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1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4113" y="3708400"/>
            <a:ext cx="4300537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7000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 flipH="1" flipV="1">
            <a:off x="9248775" y="7470775"/>
            <a:ext cx="66675" cy="68263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ru-RU" altLang="ru-RU" sz="709"/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431800" y="2944813"/>
            <a:ext cx="95758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898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Экологическое образование молодежи – не просто одна из важнейших </a:t>
            </a:r>
            <a:endParaRPr lang="en-US" altLang="ru-RU" sz="3898" b="1" dirty="0" smtClean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3898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 современного общества – это условие его дальнейшего выживания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75012"/>
            <a:ext cx="3104070" cy="23280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3030" y="5436666"/>
            <a:ext cx="3274189" cy="24556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451" y="5887869"/>
            <a:ext cx="3147200" cy="236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IMG_2340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954" y="214193"/>
            <a:ext cx="3072340" cy="2304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IMG_112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734" y="200970"/>
            <a:ext cx="3054632" cy="2292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G_103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6197" y="131906"/>
            <a:ext cx="2623707" cy="26501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7000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3"/>
          <p:cNvSpPr>
            <a:spLocks noChangeArrowheads="1"/>
          </p:cNvSpPr>
          <p:nvPr/>
        </p:nvSpPr>
        <p:spPr bwMode="auto">
          <a:xfrm>
            <a:off x="1512888" y="179388"/>
            <a:ext cx="8786812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130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130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130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1303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«…растёт то, что мы выращиваем в душе, — таков вечный закон природы»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И.Гёте</a:t>
            </a:r>
          </a:p>
        </p:txBody>
      </p:sp>
      <p:pic>
        <p:nvPicPr>
          <p:cNvPr id="31747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825" y="4572000"/>
            <a:ext cx="566102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15900" y="360363"/>
            <a:ext cx="10440988" cy="1500187"/>
          </a:xfrm>
        </p:spPr>
        <p:txBody>
          <a:bodyPr/>
          <a:lstStyle/>
          <a:p>
            <a:r>
              <a:rPr lang="ru-RU" altLang="ru-RU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Важнейшая задача национального проекта Образование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13" y="2308225"/>
            <a:ext cx="10274300" cy="59404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гармонично развитой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ответственной личности.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1508" y="2109410"/>
            <a:ext cx="2528096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784" y="6238055"/>
            <a:ext cx="3617005" cy="27065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6318" y="3693586"/>
            <a:ext cx="3240360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Объект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432534" y="6308064"/>
            <a:ext cx="3456384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IMG_03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9691" y="5684464"/>
            <a:ext cx="3745582" cy="28091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792163" y="1116186"/>
          <a:ext cx="9721850" cy="7296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-360363" y="350838"/>
            <a:ext cx="10687051" cy="1500187"/>
          </a:xfrm>
        </p:spPr>
        <p:txBody>
          <a:bodyPr/>
          <a:lstStyle/>
          <a:p>
            <a:r>
              <a:rPr lang="ru-RU" altLang="ru-RU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Учебно-исследовательская деятельность по программе ШЭМ </a:t>
            </a:r>
            <a:endParaRPr lang="ru-RU" altLang="ru-RU" smtClean="0">
              <a:solidFill>
                <a:srgbClr val="000099"/>
              </a:solidFill>
            </a:endParaRPr>
          </a:p>
        </p:txBody>
      </p:sp>
      <p:pic>
        <p:nvPicPr>
          <p:cNvPr id="29699" name="Picture 3" descr="D:\!мамино\отчёты экология\наш дом Земля 2011\2011 экологи фото\DSCF01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99" y="4680376"/>
            <a:ext cx="3792499" cy="28443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D:\!мамино\отчёты экология\наш дом Земля 2011\2011 экологи фото\DSCF01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386" y="4680376"/>
            <a:ext cx="3744417" cy="2808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D:\!мамино\отчёты экология\наш дом Земля 2011\2011 экологи фото\DSCF005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598" y="1860253"/>
            <a:ext cx="3629499" cy="27221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Пользователь\Desktop\фото лагерь\100CANON\IMG_2038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41755" y="3527144"/>
            <a:ext cx="2865126" cy="4091097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175" name="TextBox 8"/>
          <p:cNvSpPr txBox="1">
            <a:spLocks noChangeArrowheads="1"/>
          </p:cNvSpPr>
          <p:nvPr/>
        </p:nvSpPr>
        <p:spPr bwMode="auto">
          <a:xfrm>
            <a:off x="404813" y="7524750"/>
            <a:ext cx="10369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краеведческого принципа в работе летнего экологического лагеря</a:t>
            </a:r>
            <a:endParaRPr lang="ru-RU" altLang="ru-RU" sz="3600"/>
          </a:p>
        </p:txBody>
      </p:sp>
      <p:pic>
        <p:nvPicPr>
          <p:cNvPr id="29698" name="Picture 2" descr="D:\!мамино\отчёты экология\наш дом Земля 2011\2011 экологи фото\DSCF004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1535" y="1886337"/>
            <a:ext cx="3960440" cy="297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4825" y="0"/>
            <a:ext cx="9721850" cy="1500188"/>
          </a:xfrm>
        </p:spPr>
        <p:txBody>
          <a:bodyPr/>
          <a:lstStyle/>
          <a:p>
            <a:r>
              <a:rPr lang="ru-RU" altLang="ru-RU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чистоты воздуха с помощью лихеноиндикации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4204" y="5244975"/>
            <a:ext cx="5008200" cy="375615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651" y="1850572"/>
            <a:ext cx="4901155" cy="3675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764" y="2700362"/>
            <a:ext cx="3537440" cy="4716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чистоты воздуха по хвоинкам сосны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392" y="2100263"/>
            <a:ext cx="7920566" cy="5940425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0" y="360363"/>
            <a:ext cx="10801350" cy="1500187"/>
          </a:xfrm>
        </p:spPr>
        <p:txBody>
          <a:bodyPr/>
          <a:lstStyle/>
          <a:p>
            <a:r>
              <a:rPr lang="ru-RU" altLang="ru-RU" sz="4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состояния среды по величине флуктуирующей асимметрии листового аппарата березы повислой</a:t>
            </a:r>
            <a:endParaRPr lang="ru-RU" altLang="ru-RU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43" y="2700362"/>
            <a:ext cx="3848636" cy="5129125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4837" y="2454132"/>
            <a:ext cx="4446513" cy="41500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8362" y="4299939"/>
            <a:ext cx="3456384" cy="4608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-252413" y="539750"/>
            <a:ext cx="11306176" cy="1500188"/>
          </a:xfrm>
        </p:spPr>
        <p:txBody>
          <a:bodyPr/>
          <a:lstStyle/>
          <a:p>
            <a:r>
              <a:rPr lang="ru-RU" altLang="ru-RU" sz="48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состояния атмосферы с помощью вегетативных органов сосны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4331" y="2196306"/>
            <a:ext cx="5328675" cy="3996507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166688" y="6516688"/>
            <a:ext cx="9932987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44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исследовательских работ</a:t>
            </a:r>
            <a:endParaRPr lang="ru-RU" altLang="ru-RU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440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экологического состояния</a:t>
            </a:r>
          </a:p>
          <a:p>
            <a:r>
              <a:rPr lang="ru-RU" altLang="ru-RU" sz="4400">
                <a:latin typeface="Times New Roman" panose="02020603050405020304" pitchFamily="18" charset="0"/>
                <a:cs typeface="Times New Roman" panose="02020603050405020304" pitchFamily="18" charset="0"/>
              </a:rPr>
              <a:t> воздуха в г. Яранске.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</TotalTime>
  <Words>360</Words>
  <Application>Microsoft Office PowerPoint</Application>
  <PresentationFormat>Произвольный</PresentationFormat>
  <Paragraphs>67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Тема Office</vt:lpstr>
      <vt:lpstr>Формирование естественнонаучной функциональной грамотности обучающихся через работу летнего экологического лагеря</vt:lpstr>
      <vt:lpstr>Презентация PowerPoint</vt:lpstr>
      <vt:lpstr>Важнейшая задача национального проекта Образование </vt:lpstr>
      <vt:lpstr>Презентация PowerPoint</vt:lpstr>
      <vt:lpstr>Учебно-исследовательская деятельность по программе ШЭМ </vt:lpstr>
      <vt:lpstr>Определение чистоты воздуха с помощью лихеноиндикации</vt:lpstr>
      <vt:lpstr>Определение чистоты воздуха по хвоинкам сосны</vt:lpstr>
      <vt:lpstr>Оценка состояния среды по величине флуктуирующей асимметрии листового аппарата березы повислой</vt:lpstr>
      <vt:lpstr>Оценка состояния атмосферы с помощью вегетативных органов сосны</vt:lpstr>
      <vt:lpstr>Фенологические наблюдения</vt:lpstr>
      <vt:lpstr>Изучение флоры окрестностей г.Яранска</vt:lpstr>
      <vt:lpstr>Изучение фауны окрестностей г.Яранска</vt:lpstr>
      <vt:lpstr>Темы исследовательских работ</vt:lpstr>
      <vt:lpstr>Гидрохимические исследования воды</vt:lpstr>
      <vt:lpstr>Органолептические исследования воды</vt:lpstr>
      <vt:lpstr>   Гидробиология  (методика Вудивисса, методика Николаева, изучение макрозообентоса, индекс Майера) </vt:lpstr>
      <vt:lpstr>Изучение родников</vt:lpstr>
      <vt:lpstr>Темы исследовательских работ</vt:lpstr>
      <vt:lpstr>Экскурсии</vt:lpstr>
      <vt:lpstr>Темы исследовательских работ</vt:lpstr>
      <vt:lpstr>Благоустройство пришкольной территории </vt:lpstr>
      <vt:lpstr>Операция  «Уют»</vt:lpstr>
      <vt:lpstr>Презентация PowerPoint</vt:lpstr>
      <vt:lpstr>Природоохранная работа</vt:lpstr>
      <vt:lpstr>Темы исследовательских работ</vt:lpstr>
      <vt:lpstr>Защита проекта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по написанию исследовательских работ</dc:title>
  <dc:creator>Пользователь Windows</dc:creator>
  <cp:lastModifiedBy>Полимей Титов</cp:lastModifiedBy>
  <cp:revision>81</cp:revision>
  <dcterms:created xsi:type="dcterms:W3CDTF">2010-10-10T17:43:49Z</dcterms:created>
  <dcterms:modified xsi:type="dcterms:W3CDTF">2023-05-04T05:57:51Z</dcterms:modified>
</cp:coreProperties>
</file>