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8"/>
  </p:notesMasterIdLst>
  <p:sldIdLst>
    <p:sldId id="305" r:id="rId3"/>
    <p:sldId id="292" r:id="rId4"/>
    <p:sldId id="293" r:id="rId5"/>
    <p:sldId id="296" r:id="rId6"/>
    <p:sldId id="283" r:id="rId7"/>
    <p:sldId id="304" r:id="rId8"/>
    <p:sldId id="303" r:id="rId9"/>
    <p:sldId id="295" r:id="rId10"/>
    <p:sldId id="294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89621" autoAdjust="0"/>
  </p:normalViewPr>
  <p:slideViewPr>
    <p:cSldViewPr showGuides="1">
      <p:cViewPr varScale="1">
        <p:scale>
          <a:sx n="118" d="100"/>
          <a:sy n="11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</c:v>
                </c:pt>
                <c:pt idx="1">
                  <c:v>78</c:v>
                </c:pt>
                <c:pt idx="2">
                  <c:v>56</c:v>
                </c:pt>
                <c:pt idx="3">
                  <c:v>56</c:v>
                </c:pt>
                <c:pt idx="4">
                  <c:v>50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</c:v>
                </c:pt>
                <c:pt idx="1">
                  <c:v>22</c:v>
                </c:pt>
                <c:pt idx="2">
                  <c:v>44</c:v>
                </c:pt>
                <c:pt idx="3">
                  <c:v>44</c:v>
                </c:pt>
                <c:pt idx="4">
                  <c:v>50</c:v>
                </c:pt>
                <c:pt idx="5">
                  <c:v>11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766920"/>
        <c:axId val="178767312"/>
      </c:barChart>
      <c:catAx>
        <c:axId val="1787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67312"/>
        <c:crosses val="autoZero"/>
        <c:auto val="1"/>
        <c:lblAlgn val="ctr"/>
        <c:lblOffset val="100"/>
        <c:noMultiLvlLbl val="0"/>
      </c:catAx>
      <c:valAx>
        <c:axId val="1787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6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23A89-37FE-4FD8-A6D5-AFA971D2ECD4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46636-CDD9-4FF9-96A2-3095A3AD8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C147-8748-46F0-9634-1F4C713A40D2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B0F3-992F-4610-BEE0-447F6B0FFCA5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BA6F-B93D-4E39-8EF5-7EEDD96821F7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495-E252-4276-A10F-4019844D2DAA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25E6-CC9F-4A9E-9995-3219ED298425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5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CC8E-5F4C-4152-AF4F-5D9B9AB351D8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9E27-3802-4890-8C1E-E82C50CD50C9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563-EDE7-4443-A761-02664B4744A9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2B8-D85D-4D19-A392-4D48D771F779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23E4913-D1CA-4A27-9C0C-476E792CDC48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5491-1B61-4579-83E3-C890F4240B46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5769AB-72AF-4552-BFA0-4A33F2E455CB}" type="datetime1">
              <a:rPr lang="ru-RU" smtClean="0"/>
              <a:pPr/>
              <a:t>08.12.2021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D11B6F-E129-42E8-AE5F-5568FE5711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04448" cy="45887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1937" y="31948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общеобразовательное бюджетное учреждение «Средняя школа с углубленным изучением отдельных предметов г. Яранска»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9150"/>
            <a:ext cx="554461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уровня радиоактивного загрязнения окружающей среды </a:t>
            </a:r>
            <a:r>
              <a:rPr lang="ru-RU" sz="2800" b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кочегарок г. Яранска</a:t>
            </a:r>
            <a:endParaRPr lang="ru-RU" sz="1200" b="1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02" y="45811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 класса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СШ с УИОП г. Яранска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Результаты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801" y="5085184"/>
            <a:ext cx="41197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переработанного угля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0756" y="5085184"/>
            <a:ext cx="41684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переработанного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угля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1" y="1903319"/>
            <a:ext cx="4119741" cy="2729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477" y="1903319"/>
            <a:ext cx="4119741" cy="27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Результаты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801" y="5085184"/>
            <a:ext cx="41197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переработанного угля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0756" y="5085184"/>
            <a:ext cx="41684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переработанного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угля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0" y="1710451"/>
            <a:ext cx="4119741" cy="2839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56" y="1712417"/>
            <a:ext cx="4115639" cy="2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388" y="1173358"/>
            <a:ext cx="813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уровня радиационного фона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исследуемых точках г. Яранска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Результаты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93305"/>
              </p:ext>
            </p:extLst>
          </p:nvPr>
        </p:nvGraphicFramePr>
        <p:xfrm>
          <a:off x="541505" y="2348880"/>
          <a:ext cx="8103665" cy="3077616"/>
        </p:xfrm>
        <a:graphic>
          <a:graphicData uri="http://schemas.openxmlformats.org/drawingml/2006/table">
            <a:tbl>
              <a:tblPr firstRow="1" firstCol="1" bandRow="1"/>
              <a:tblGrid>
                <a:gridCol w="874755"/>
                <a:gridCol w="1868370"/>
                <a:gridCol w="1770034"/>
                <a:gridCol w="1848597"/>
                <a:gridCol w="1741909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переработанное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Переработанное топливо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значение уровня радиации,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значение уровня радиации,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значение уровня радиации,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значение уровня радиации,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3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3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0723" y="5661248"/>
            <a:ext cx="82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радиационного фона для Кировской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</a:t>
            </a:r>
          </a:p>
        </p:txBody>
      </p:sp>
    </p:spTree>
    <p:extLst>
      <p:ext uri="{BB962C8B-B14F-4D97-AF65-F5344CB8AC3E}">
        <p14:creationId xmlns:p14="http://schemas.microsoft.com/office/powerpoint/2010/main" val="21456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10479248"/>
              </p:ext>
            </p:extLst>
          </p:nvPr>
        </p:nvGraphicFramePr>
        <p:xfrm>
          <a:off x="395536" y="2549366"/>
          <a:ext cx="4824536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Результаты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564904"/>
            <a:ext cx="3312368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знаете, что такое радиация?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о влиянии радиоактивного излучения на человека?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о причинах возникновения радиации?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о последствиях радиоактивного загрязнения?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о способах и средствах защиты от радиации?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радиации?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об аварии на Чернобыльской АЭС?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033" y="1514962"/>
            <a:ext cx="813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опроса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Выводы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40663"/>
            <a:ext cx="81652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1.Радиоактивное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самопроизвольное превращение атомов одного элемента в атомы других элементов, сопровождающееся испусканием частиц и жесткого электромагнитного излучения.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2.Причинами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радиации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Внешнее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Искусственная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Естественная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3.Последствиями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радиоактивного излучения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различные опасные заболевания и нарушения в работе организма.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4.Уровень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радиационного фона в исследуемых точках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Яранска немного превышает нормальное для области значение (9-11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/ч), но не выходит за рамки предельно допустимого значения в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/ч. В отработанном шлаке значение уровня радиации выше, чем в каменном угле.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социологического опроса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вывод, что большинство опрошенных знают о проблеме радиоактивного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эагрязнения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7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Рекомендации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1652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уровень радиоактивного фона не превышал нормальных значений необходимы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слоя Земли как природного экрана, предохраняющего от губительного космического воздействия радиоактивных частиц;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содержанием радиоактивных элементов в воздухе, строительных материалах, воде и других объектах окружающей среды;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техники безопасности при добыче, использовании и хранении радиоактивных элементов, применяемых человеком в процессе его жизнедеятельности;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употребления пищи и воды с высоким содержанием радиоактивных элементов;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строительных материалов, имеющих повышенное содержание радионуклидов, при возведении жилья и благоустройства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5882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3166" y="229872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Constantia" panose="02030602050306030303" pitchFamily="18" charset="0"/>
              </a:rPr>
              <a:t>Цель исследования:</a:t>
            </a:r>
            <a:endParaRPr lang="ru-RU" sz="54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44661"/>
            <a:ext cx="8173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уровень радиоактивного загрязнения окружающей среды у кочегарок г. Яранска и сравнить с естественным радиоактивным фоном.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3167" y="2852936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Constantia" panose="02030602050306030303" pitchFamily="18" charset="0"/>
              </a:rPr>
              <a:t>Задачи исследования:</a:t>
            </a:r>
            <a:endParaRPr lang="ru-RU" sz="54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919" y="4077072"/>
            <a:ext cx="81730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 излучение.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последствия радиоактивного загрязнения.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радиационного фона у кочегарок г. Яранска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 и проанализировать его результаты.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предложить 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37951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5133" y="11828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Constantia" panose="02030602050306030303" pitchFamily="18" charset="0"/>
              </a:rPr>
              <a:t>Гипотеза</a:t>
            </a:r>
            <a:endParaRPr lang="ru-RU" sz="54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132" y="1286858"/>
            <a:ext cx="8165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экспериментально определим уровень радиации у кочегарок г. Яранска, то сможем узнать, есть ли превышение радиоактивного загрязнения.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5971" y="2755543"/>
            <a:ext cx="3994861" cy="147653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nstantia" panose="02030602050306030303" pitchFamily="18" charset="0"/>
              </a:rPr>
              <a:t>Предмет исследования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781654"/>
            <a:ext cx="3994861" cy="147653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nstantia" panose="02030602050306030303" pitchFamily="18" charset="0"/>
              </a:rPr>
              <a:t>Объект исследования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474" y="4604877"/>
            <a:ext cx="3994861" cy="1191816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502" y="4437112"/>
            <a:ext cx="3994861" cy="1736646"/>
          </a:xfrm>
          <a:prstGeom prst="round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радиоактивный фон у кочегарок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Яранска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40" t="28400" r="5721" b="20841"/>
          <a:stretch/>
        </p:blipFill>
        <p:spPr>
          <a:xfrm>
            <a:off x="4784211" y="3751215"/>
            <a:ext cx="3968744" cy="2391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5133" y="11828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Методики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18" y="1396132"/>
            <a:ext cx="8373184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информационных источников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радиации   с помощью датчика радиоактивного излучения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4" y="3751215"/>
            <a:ext cx="4256175" cy="23940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6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5133" y="11828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Ионизирующие излучения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862" t="41589" r="15351" b="2689"/>
          <a:stretch/>
        </p:blipFill>
        <p:spPr>
          <a:xfrm>
            <a:off x="540073" y="1268760"/>
            <a:ext cx="8130291" cy="4800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9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074"/>
          <a:stretch/>
        </p:blipFill>
        <p:spPr>
          <a:xfrm>
            <a:off x="583642" y="1268760"/>
            <a:ext cx="8008215" cy="49664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5135" y="18864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Источники радиационного фона</a:t>
            </a:r>
            <a:endParaRPr lang="ru-RU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23" y="1484785"/>
            <a:ext cx="5779057" cy="4601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5135" y="18864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Радиация и здоровье 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475" r="3538" b="7941"/>
          <a:stretch/>
        </p:blipFill>
        <p:spPr>
          <a:xfrm>
            <a:off x="280746" y="1484784"/>
            <a:ext cx="2734260" cy="4601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5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5133" y="118280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Локализация кочегарок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4" y="1268760"/>
            <a:ext cx="8165230" cy="48308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94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0" y="1988840"/>
            <a:ext cx="4119741" cy="268160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10723" y="260648"/>
            <a:ext cx="8165231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Результаты исследования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87" y="1988839"/>
            <a:ext cx="4088206" cy="26816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801" y="5085184"/>
            <a:ext cx="41197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переработанного угля в точке №1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0756" y="5085184"/>
            <a:ext cx="411974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фон переработанного угля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e0824a7a8a59a735df95ce7db78bf2ffb"/>
</p:tagLst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91D51C-D141-47D4-85C5-BD67E8C2B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565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Constantia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2014-12-14T08:03:34Z</dcterms:created>
  <dcterms:modified xsi:type="dcterms:W3CDTF">2021-12-08T17:51:33Z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TC018814139991</vt:lpwstr>
  </property>
</Properties>
</file>