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88" r:id="rId4"/>
    <p:sldId id="284" r:id="rId5"/>
    <p:sldId id="279" r:id="rId6"/>
    <p:sldId id="289" r:id="rId7"/>
    <p:sldId id="272" r:id="rId8"/>
    <p:sldId id="280" r:id="rId9"/>
    <p:sldId id="278" r:id="rId10"/>
    <p:sldId id="275" r:id="rId11"/>
    <p:sldId id="283" r:id="rId12"/>
    <p:sldId id="274" r:id="rId13"/>
    <p:sldId id="290" r:id="rId14"/>
    <p:sldId id="287" r:id="rId15"/>
    <p:sldId id="273" r:id="rId16"/>
    <p:sldId id="276" r:id="rId17"/>
    <p:sldId id="270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E4410-10B4-4B64-B7C3-435C3BFBD67C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1C1F-B81E-4A31-96EB-A91D67341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63196"/>
            <a:ext cx="8286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КОГОБУ СШ </a:t>
            </a:r>
            <a:r>
              <a:rPr lang="ru-RU" sz="2400" b="1" spc="50" dirty="0" err="1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пгт</a:t>
            </a:r>
            <a:r>
              <a:rPr lang="ru-RU" sz="2400" b="1" spc="50" dirty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Суна Кировской области</a:t>
            </a:r>
          </a:p>
          <a:p>
            <a:endParaRPr lang="ru-RU" sz="24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2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2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 spc="50" dirty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Классификация уравнений. </a:t>
            </a:r>
          </a:p>
          <a:p>
            <a:pPr algn="ctr"/>
            <a:r>
              <a:rPr lang="ru-RU" sz="3200" b="1" spc="50" dirty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Методы решения уравнений</a:t>
            </a:r>
            <a:endParaRPr lang="ru-RU" sz="48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3786190"/>
            <a:ext cx="353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математики  И.С.Николаева</a:t>
            </a:r>
          </a:p>
        </p:txBody>
      </p:sp>
    </p:spTree>
    <p:extLst>
      <p:ext uri="{BB962C8B-B14F-4D97-AF65-F5344CB8AC3E}">
        <p14:creationId xmlns:p14="http://schemas.microsoft.com/office/powerpoint/2010/main" val="101329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Король Франции Генрих III («Квантик» №2, 2021) ">
            <a:extLst>
              <a:ext uri="{FF2B5EF4-FFF2-40B4-BE49-F238E27FC236}">
                <a16:creationId xmlns:a16="http://schemas.microsoft.com/office/drawing/2014/main" id="{9F2C939E-1154-9320-E411-75644C6F7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481509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CD6E5F-F65D-D150-BAB3-B1B79893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Ученик дьявола</a:t>
            </a:r>
          </a:p>
        </p:txBody>
      </p:sp>
      <p:pic>
        <p:nvPicPr>
          <p:cNvPr id="3074" name="Picture 2" descr="Франсуа Виет">
            <a:extLst>
              <a:ext uri="{FF2B5EF4-FFF2-40B4-BE49-F238E27FC236}">
                <a16:creationId xmlns:a16="http://schemas.microsoft.com/office/drawing/2014/main" id="{2E3759E2-8558-B045-2E95-9403A15A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4" y="1268760"/>
            <a:ext cx="495942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C338D-EB1C-F92E-EFBF-1B7A13D13012}"/>
              </a:ext>
            </a:extLst>
          </p:cNvPr>
          <p:cNvSpPr txBox="1"/>
          <p:nvPr/>
        </p:nvSpPr>
        <p:spPr>
          <a:xfrm>
            <a:off x="827584" y="6021288"/>
            <a:ext cx="4572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король Генрих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1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36213-515D-989F-1B81-15F74200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группы №2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BBBDD-A2A6-B216-6400-D2AD1324F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484784"/>
            <a:ext cx="3960440" cy="4525963"/>
          </a:xfrm>
        </p:spPr>
        <p:txBody>
          <a:bodyPr/>
          <a:lstStyle/>
          <a:p>
            <a:r>
              <a:rPr lang="ru-RU" dirty="0"/>
              <a:t>Классифицировать квадратные уравнения двумя способами: по виду уравнений и по числу их корней</a:t>
            </a:r>
          </a:p>
        </p:txBody>
      </p:sp>
      <p:pic>
        <p:nvPicPr>
          <p:cNvPr id="5" name="Picture 1" descr="C:\Users\Ирина\Desktop\002.jpg">
            <a:extLst>
              <a:ext uri="{FF2B5EF4-FFF2-40B4-BE49-F238E27FC236}">
                <a16:creationId xmlns:a16="http://schemas.microsoft.com/office/drawing/2014/main" id="{B613F8C6-B78A-70B5-6162-4B9562C4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7638"/>
            <a:ext cx="3803986" cy="5359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01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2A0FD-66A2-33E7-CDD6-70617C9A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Есть во Франции такой математик</a:t>
            </a:r>
          </a:p>
        </p:txBody>
      </p:sp>
      <p:pic>
        <p:nvPicPr>
          <p:cNvPr id="4" name="Рисунок 3" descr="Король Франции и Наварры Генрих IV («Квантик» №2, 2021)">
            <a:extLst>
              <a:ext uri="{FF2B5EF4-FFF2-40B4-BE49-F238E27FC236}">
                <a16:creationId xmlns:a16="http://schemas.microsoft.com/office/drawing/2014/main" id="{AD588DEF-B40A-416E-B354-C0EB40E6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86" y="1664970"/>
            <a:ext cx="3353370" cy="414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BB926BD-8D28-B8DC-C89F-C3907045C7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4970"/>
            <a:ext cx="4209299" cy="42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79248C-FD55-A589-4719-1165397349BD}"/>
              </a:ext>
            </a:extLst>
          </p:cNvPr>
          <p:cNvSpPr txBox="1"/>
          <p:nvPr/>
        </p:nvSpPr>
        <p:spPr>
          <a:xfrm>
            <a:off x="5652120" y="5877272"/>
            <a:ext cx="4572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король Генрих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7BC27-21D2-9598-B59A-945F683D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Победитель турнира лучших математиков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08F6A-B5CC-93AA-A683-E538792EB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Виет показал, что решение этого уравнения сводится к делению угла на 45 равных частей и нашел 23 положительных корня этого уравнения.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8D730B05-4256-1769-8CAE-92A2C062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67457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A99F0-C474-0EAD-477A-815A0D7A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Отчёт группы №3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52859-4E87-DA75-4FB1-3F303B36B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3816423" cy="5040560"/>
          </a:xfrm>
        </p:spPr>
        <p:txBody>
          <a:bodyPr/>
          <a:lstStyle/>
          <a:p>
            <a:r>
              <a:rPr lang="ru-RU" dirty="0"/>
              <a:t>Классифицировать уравнения по методам их решения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9C5746-3DE7-AA68-D082-683710EB8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54528"/>
            <a:ext cx="4320480" cy="5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44178-10F4-C3BA-D38E-82736453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Виет открыл математике двери в новый мир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66A30-AD2E-D429-446F-FD3E70C8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Разработал буквенное исчисление, ввел термин «коэффициент»;</a:t>
            </a:r>
          </a:p>
          <a:p>
            <a:r>
              <a:rPr lang="ru-RU" dirty="0"/>
              <a:t>стал записывать уравнения с помощью формул;</a:t>
            </a:r>
          </a:p>
          <a:p>
            <a:r>
              <a:rPr lang="ru-RU" dirty="0"/>
              <a:t>создал теорию решения уравнений первых четырех степеней;</a:t>
            </a:r>
          </a:p>
          <a:p>
            <a:r>
              <a:rPr lang="ru-RU" dirty="0"/>
              <a:t>применил алгебраические методы к задачам по геометрии и тригонометрии;</a:t>
            </a:r>
          </a:p>
          <a:p>
            <a:r>
              <a:rPr lang="ru-RU" dirty="0"/>
              <a:t>сформулировал теорему косинусов.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79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C48EA-E131-43A1-4D43-DA072BBE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Гении рождаются в провинции, а умирают в столице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D755C-5DE0-E89A-3674-A63F2858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последние годы жизни Виет ушел от </a:t>
            </a:r>
            <a:r>
              <a:rPr lang="ru-RU" dirty="0" err="1"/>
              <a:t>государственой</a:t>
            </a:r>
            <a:r>
              <a:rPr lang="ru-RU" dirty="0"/>
              <a:t> службы, но продолжал интересоваться наукой. </a:t>
            </a:r>
          </a:p>
          <a:p>
            <a:r>
              <a:rPr lang="ru-RU" dirty="0"/>
              <a:t>Известно, что он вступил в полемику по поводу перехода на григорианский календарь и даже пытался создать свой календарь.</a:t>
            </a:r>
          </a:p>
          <a:p>
            <a:r>
              <a:rPr lang="ru-RU" dirty="0"/>
              <a:t>Существует версия, согласно которой агенты испанской инквизиции всё-таки отомстили за расшифрованные коды и тайно убили учёного…</a:t>
            </a:r>
          </a:p>
        </p:txBody>
      </p:sp>
    </p:spTree>
    <p:extLst>
      <p:ext uri="{BB962C8B-B14F-4D97-AF65-F5344CB8AC3E}">
        <p14:creationId xmlns:p14="http://schemas.microsoft.com/office/powerpoint/2010/main" val="915237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Рефлексия – анализ </a:t>
            </a:r>
            <a:r>
              <a:rPr lang="ru-RU"/>
              <a:t>и осмысление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1. Для чего нужно классифицировать объекты?</a:t>
            </a:r>
          </a:p>
          <a:p>
            <a:pPr>
              <a:buNone/>
            </a:pPr>
            <a:r>
              <a:rPr lang="ru-RU" sz="2800" dirty="0"/>
              <a:t>2. Что лежит в основе любой классификации?</a:t>
            </a:r>
          </a:p>
          <a:p>
            <a:pPr>
              <a:buNone/>
            </a:pPr>
            <a:r>
              <a:rPr lang="ru-RU" sz="2800" dirty="0"/>
              <a:t>3. Для чего человечество решает уравнения?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3074" name="Picture 2" descr="BBC Radio 4 - e=mc2">
            <a:extLst>
              <a:ext uri="{FF2B5EF4-FFF2-40B4-BE49-F238E27FC236}">
                <a16:creationId xmlns:a16="http://schemas.microsoft.com/office/drawing/2014/main" id="{670272E5-48E1-3BCC-B8DB-DE46F435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5247032" cy="2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F7DDB-E798-BFDE-1E82-666F7995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к размышлению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339F6-21B3-D7E0-C245-6ADBD1D0C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r>
              <a:rPr lang="ru-RU" sz="2000" dirty="0"/>
              <a:t>«Мне приходится делить свое время между политикой и уравнениями. Однако, уравнения, по-моему, гораздо важнее, потому что политика существует только для данного момента, а уравнения будут существовать вечно».</a:t>
            </a:r>
          </a:p>
          <a:p>
            <a:pPr marL="0" indent="0">
              <a:buNone/>
            </a:pPr>
            <a:r>
              <a:rPr lang="ru-RU" sz="2000" dirty="0"/>
              <a:t>                          </a:t>
            </a:r>
            <a:r>
              <a:rPr lang="ru-RU" sz="2000" dirty="0" err="1"/>
              <a:t>А.Эйнштейн</a:t>
            </a:r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4EFE51-3216-8EA1-EA32-EE8164AE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46" y="1398830"/>
            <a:ext cx="3715061" cy="50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ED3D5-89CB-BAA8-A199-9C3EB6C8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Формулы,пронизывающие</a:t>
            </a:r>
            <a:r>
              <a:rPr lang="ru-RU" dirty="0"/>
              <a:t> века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FCA0BDE-66B0-1595-9E66-35BA325BD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8064" y="1600200"/>
                <a:ext cx="3538736" cy="4525963"/>
              </a:xfrm>
            </p:spPr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𝒑𝒙</m:t>
                    </m:r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𝒒</m:t>
                    </m:r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endPara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endPara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Франсуа Виет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(1540-1603)</a:t>
                </a:r>
                <a:endParaRPr lang="ru-RU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FCA0BDE-66B0-1595-9E66-35BA325BD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8064" y="1600200"/>
                <a:ext cx="3538736" cy="4525963"/>
              </a:xfrm>
              <a:blipFill>
                <a:blip r:embed="rId2"/>
                <a:stretch>
                  <a:fillRect l="-4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2C574E-10B9-D0CF-1910-A967AAC18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81418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B6B42EB-239B-0A6C-8456-4857B35028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dirty="0"/>
                  <a:t>Виет </a:t>
                </a:r>
                <a14:m>
                  <m:oMath xmlns:m="http://schemas.openxmlformats.org/officeDocument/2006/math"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/>
                  <a:t>творец современной алгебры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B6B42EB-239B-0A6C-8456-4857B3502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3E69452D-25E4-781A-277B-C6C71E19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До Виета почти все знаки и действия записывались словами. </a:t>
            </a:r>
            <a:r>
              <a:rPr lang="ru-RU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r>
              <a:rPr lang="ru-RU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ru-RU" baseline="30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+ 8</a:t>
            </a:r>
            <a:r>
              <a:rPr lang="ru-RU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 − </a:t>
            </a:r>
            <a:r>
              <a:rPr lang="ru-RU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(13</a:t>
            </a:r>
            <a:r>
              <a:rPr lang="ru-RU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baseline="30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+ 202) = </a:t>
            </a:r>
            <a:r>
              <a:rPr lang="ru-RU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950"/>
              </a:lnSpc>
              <a:spcAft>
                <a:spcPts val="2250"/>
              </a:spcAft>
              <a:buNone/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древнегреческий ученый Диофант, живший</a:t>
            </a:r>
          </a:p>
          <a:p>
            <a:pPr marL="0" indent="0">
              <a:lnSpc>
                <a:spcPts val="1950"/>
              </a:lnSpc>
              <a:spcAft>
                <a:spcPts val="2250"/>
              </a:spcAft>
              <a:buNone/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</a:t>
            </a:r>
            <a:r>
              <a:rPr lang="ru-RU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веке до нашей эры, записал бы так:</a:t>
            </a:r>
          </a:p>
          <a:p>
            <a:pPr marL="0" indent="0">
              <a:lnSpc>
                <a:spcPts val="1950"/>
              </a:lnSpc>
              <a:spcAft>
                <a:spcPts val="2250"/>
              </a:spcAft>
              <a:buNone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А вот как записывал Виет одну из своих теорем: </a:t>
            </a:r>
          </a:p>
          <a:p>
            <a:r>
              <a:rPr lang="pt-B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«Если (B+D)*A-A²=BD, то A=B=D»</a:t>
            </a:r>
            <a:endParaRPr lang="ru-RU" dirty="0"/>
          </a:p>
        </p:txBody>
      </p:sp>
      <p:pic>
        <p:nvPicPr>
          <p:cNvPr id="4" name="Рисунок 3" descr="Буквенная символика, используемая для записи уравнения («Квантик» №2, 2021)">
            <a:extLst>
              <a:ext uri="{FF2B5EF4-FFF2-40B4-BE49-F238E27FC236}">
                <a16:creationId xmlns:a16="http://schemas.microsoft.com/office/drawing/2014/main" id="{42E73963-1462-0956-FD53-7E5195C97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383280" cy="525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30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B82FB-203A-E68F-B037-1112E206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классификации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7CC51-F941-070B-0DEB-D77871AD5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Классификация </a:t>
            </a:r>
            <a:r>
              <a:rPr lang="ru-RU" dirty="0"/>
              <a:t>(от лат. </a:t>
            </a:r>
            <a:r>
              <a:rPr lang="ru-RU" dirty="0" err="1"/>
              <a:t>classis</a:t>
            </a:r>
            <a:r>
              <a:rPr lang="ru-RU" dirty="0"/>
              <a:t> – класс и </a:t>
            </a:r>
            <a:r>
              <a:rPr lang="ru-RU" dirty="0" err="1"/>
              <a:t>facio</a:t>
            </a:r>
            <a:r>
              <a:rPr lang="ru-RU" dirty="0"/>
              <a:t> – раскладываю) - распределение объектов какого-либо понятия на классы по наиболее существенным свойствам (признакам).</a:t>
            </a:r>
          </a:p>
          <a:p>
            <a:r>
              <a:rPr lang="ru-RU" dirty="0"/>
              <a:t>Признаки, по которым один класс отличается от другого называются </a:t>
            </a:r>
            <a:r>
              <a:rPr lang="ru-RU" b="1" i="1" dirty="0"/>
              <a:t>основанием классификации</a:t>
            </a:r>
            <a:r>
              <a:rPr lang="ru-RU" i="1" dirty="0"/>
              <a:t>.</a:t>
            </a:r>
          </a:p>
          <a:p>
            <a:r>
              <a:rPr lang="ru-RU" dirty="0"/>
              <a:t>При осуществлении классификации важен выбор основания: разные основания дают разные классификации.</a:t>
            </a:r>
          </a:p>
          <a:p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92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91E82-A247-A873-2C44-0AC2B4A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 алгебраическим уравнениям также относят уравнения с модулем, уравнения высших порядков, биквадратные уравнения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0CA3F8-ABF2-C522-964B-99590D70F6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4" y="188640"/>
            <a:ext cx="73539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4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A7735-254B-66AB-27EC-0E3CCFB0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Классифицируйте уравнения </a:t>
            </a:r>
            <a:br>
              <a:rPr lang="ru-RU" dirty="0"/>
            </a:br>
            <a:r>
              <a:rPr lang="ru-RU" dirty="0"/>
              <a:t>по их виду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12C551-EE1A-6640-FC52-639FE0529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38" y="1600200"/>
            <a:ext cx="3141679" cy="4983162"/>
          </a:xfrm>
        </p:spPr>
      </p:pic>
    </p:spTree>
    <p:extLst>
      <p:ext uri="{BB962C8B-B14F-4D97-AF65-F5344CB8AC3E}">
        <p14:creationId xmlns:p14="http://schemas.microsoft.com/office/powerpoint/2010/main" val="100726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473B4-3F0F-9D04-27FD-85ECC311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карьеры</a:t>
            </a:r>
          </a:p>
        </p:txBody>
      </p:sp>
      <p:pic>
        <p:nvPicPr>
          <p:cNvPr id="1026" name="Picture 2" descr="Катрин де Партене («Квантик» №2, 2021)">
            <a:extLst>
              <a:ext uri="{FF2B5EF4-FFF2-40B4-BE49-F238E27FC236}">
                <a16:creationId xmlns:a16="http://schemas.microsoft.com/office/drawing/2014/main" id="{ABE9B311-09F0-8AE4-AF32-1F7E1726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01" y="1196752"/>
            <a:ext cx="31764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EFDD1E7A-FEE3-8D63-02E6-3D53E41B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8470"/>
            <a:ext cx="4608512" cy="45259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404040"/>
                </a:solidFill>
                <a:effectLst/>
                <a:latin typeface="PT Sans Caption" panose="020B0603020203020204" pitchFamily="34" charset="-52"/>
                <a:ea typeface="Times New Roman" panose="02020603050405020304" pitchFamily="18" charset="0"/>
              </a:rPr>
              <a:t>      В 1560 году двадцатилетний адвокат начал свою карьеру в родном городе, но через три года перешёл на службу в знатную гугенотскую семью де </a:t>
            </a:r>
            <a:r>
              <a:rPr lang="ru-RU" sz="2000" dirty="0" err="1">
                <a:solidFill>
                  <a:srgbClr val="404040"/>
                </a:solidFill>
                <a:effectLst/>
                <a:latin typeface="PT Sans Caption" panose="020B0603020203020204" pitchFamily="34" charset="-52"/>
                <a:ea typeface="Times New Roman" panose="02020603050405020304" pitchFamily="18" charset="0"/>
              </a:rPr>
              <a:t>Партене</a:t>
            </a:r>
            <a:r>
              <a:rPr lang="ru-RU" sz="2000" dirty="0">
                <a:solidFill>
                  <a:srgbClr val="404040"/>
                </a:solidFill>
                <a:effectLst/>
                <a:latin typeface="PT Sans Caption" panose="020B0603020203020204" pitchFamily="34" charset="-52"/>
                <a:ea typeface="Times New Roman" panose="02020603050405020304" pitchFamily="18" charset="0"/>
              </a:rPr>
              <a:t>.      Он стал секретарём хозяина дома и учителем его дочери, двенадцатилетней Екатерины. Именно преподавание пробудило в молодом юристе интерес к математике.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60327-32D3-35D5-D7A3-ECBD08A52B86}"/>
              </a:ext>
            </a:extLst>
          </p:cNvPr>
          <p:cNvSpPr txBox="1"/>
          <p:nvPr/>
        </p:nvSpPr>
        <p:spPr>
          <a:xfrm>
            <a:off x="5508104" y="5831025"/>
            <a:ext cx="23762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Екатерина де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Партене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1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79F6D-C20C-5188-6DC0-6E985CA6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группы №1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79DB7-8374-C985-E772-CBBD03FF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r>
              <a:rPr lang="ru-RU" dirty="0"/>
              <a:t>Выполнить классификацию линейных уравнений по </a:t>
            </a:r>
          </a:p>
          <a:p>
            <a:pPr marL="0" indent="0">
              <a:buNone/>
            </a:pPr>
            <a:r>
              <a:rPr lang="ru-RU" dirty="0"/>
              <a:t>   числу их корней</a:t>
            </a:r>
          </a:p>
        </p:txBody>
      </p:sp>
      <p:pic>
        <p:nvPicPr>
          <p:cNvPr id="4" name="Picture 22" descr="C:\Users\Ирина\Desktop\001.jpg">
            <a:extLst>
              <a:ext uri="{FF2B5EF4-FFF2-40B4-BE49-F238E27FC236}">
                <a16:creationId xmlns:a16="http://schemas.microsoft.com/office/drawing/2014/main" id="{C3C2DEFB-B233-F6CC-E391-C1F696B7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84784"/>
            <a:ext cx="5428123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16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70FBD-10DC-0953-0316-2E47D302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Варфоломеевская ночь</a:t>
            </a:r>
          </a:p>
        </p:txBody>
      </p:sp>
      <p:pic>
        <p:nvPicPr>
          <p:cNvPr id="4098" name="Picture 2" descr="Франсуа Виет">
            <a:extLst>
              <a:ext uri="{FF2B5EF4-FFF2-40B4-BE49-F238E27FC236}">
                <a16:creationId xmlns:a16="http://schemas.microsoft.com/office/drawing/2014/main" id="{AA894BAC-9466-3184-718B-376158FCD1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00200"/>
            <a:ext cx="8077998" cy="4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40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513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PT Sans Caption</vt:lpstr>
      <vt:lpstr>Times New Roman</vt:lpstr>
      <vt:lpstr>Verdana</vt:lpstr>
      <vt:lpstr>Тема Office</vt:lpstr>
      <vt:lpstr>Презентация PowerPoint</vt:lpstr>
      <vt:lpstr>Формулы,пронизывающие века</vt:lpstr>
      <vt:lpstr>Виет - творец современной алгебры</vt:lpstr>
      <vt:lpstr>Определение классификации</vt:lpstr>
      <vt:lpstr>К алгебраическим уравнениям также относят уравнения с модулем, уравнения высших порядков, биквадратные уравнения </vt:lpstr>
      <vt:lpstr>Классифицируйте уравнения  по их виду</vt:lpstr>
      <vt:lpstr>Начало карьеры</vt:lpstr>
      <vt:lpstr>Отчет группы №1</vt:lpstr>
      <vt:lpstr>Варфоломеевская ночь</vt:lpstr>
      <vt:lpstr>Ученик дьявола</vt:lpstr>
      <vt:lpstr>Отчет группы №2</vt:lpstr>
      <vt:lpstr>Есть во Франции такой математик</vt:lpstr>
      <vt:lpstr>Победитель турнира лучших математиков</vt:lpstr>
      <vt:lpstr>Отчёт группы №3</vt:lpstr>
      <vt:lpstr>Виет открыл математике двери в новый мир</vt:lpstr>
      <vt:lpstr>Гении рождаются в провинции, а умирают в столице</vt:lpstr>
      <vt:lpstr>Рефлексия – анализ и осмысление</vt:lpstr>
      <vt:lpstr>Информация к размышлению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nikolaevais55@gmail.com</cp:lastModifiedBy>
  <cp:revision>114</cp:revision>
  <dcterms:created xsi:type="dcterms:W3CDTF">2012-07-31T15:34:20Z</dcterms:created>
  <dcterms:modified xsi:type="dcterms:W3CDTF">2023-04-19T17:20:20Z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