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0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9705-FA6E-4D1E-8322-F0773512E61B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4F3C-76C9-4A41-B606-87D1DA54B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38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9705-FA6E-4D1E-8322-F0773512E61B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4F3C-76C9-4A41-B606-87D1DA54B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85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9705-FA6E-4D1E-8322-F0773512E61B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4F3C-76C9-4A41-B606-87D1DA54B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721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9705-FA6E-4D1E-8322-F0773512E61B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4F3C-76C9-4A41-B606-87D1DA54B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813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9705-FA6E-4D1E-8322-F0773512E61B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4F3C-76C9-4A41-B606-87D1DA54B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73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9705-FA6E-4D1E-8322-F0773512E61B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4F3C-76C9-4A41-B606-87D1DA54B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22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9705-FA6E-4D1E-8322-F0773512E61B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4F3C-76C9-4A41-B606-87D1DA54B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34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9705-FA6E-4D1E-8322-F0773512E61B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4F3C-76C9-4A41-B606-87D1DA54B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62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9705-FA6E-4D1E-8322-F0773512E61B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4F3C-76C9-4A41-B606-87D1DA54B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266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9705-FA6E-4D1E-8322-F0773512E61B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4F3C-76C9-4A41-B606-87D1DA54B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26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9705-FA6E-4D1E-8322-F0773512E61B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4F3C-76C9-4A41-B606-87D1DA54B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42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B9705-FA6E-4D1E-8322-F0773512E61B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D4F3C-76C9-4A41-B606-87D1DA54B56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424900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03648"/>
          </a:xfrm>
        </p:spPr>
        <p:txBody>
          <a:bodyPr>
            <a:normAutofit/>
          </a:bodyPr>
          <a:lstStyle/>
          <a:p>
            <a:r>
              <a:rPr lang="ru-RU" kern="1800" dirty="0"/>
              <a:t>Формирование УУД у обучающихся с ОВЗ в рамках внедрения инклюзивного образования в урочной и внеурочной деятельности начального общего образования</a:t>
            </a:r>
            <a:r>
              <a:rPr lang="ru-RU" sz="3600" dirty="0"/>
              <a:t/>
            </a:r>
            <a:br>
              <a:rPr lang="ru-RU" sz="3600" dirty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465110"/>
              </p:ext>
            </p:extLst>
          </p:nvPr>
        </p:nvGraphicFramePr>
        <p:xfrm>
          <a:off x="7576458" y="5311077"/>
          <a:ext cx="3396342" cy="10733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6342">
                  <a:extLst>
                    <a:ext uri="{9D8B030D-6E8A-4147-A177-3AD203B41FA5}">
                      <a16:colId xmlns:a16="http://schemas.microsoft.com/office/drawing/2014/main" val="1099048680"/>
                    </a:ext>
                  </a:extLst>
                </a:gridCol>
              </a:tblGrid>
              <a:tr h="10733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</a:rPr>
                        <a:t>Учитель начальных классов МКОУ лицей </a:t>
                      </a:r>
                      <a:r>
                        <a:rPr lang="ru-RU" sz="2000" b="1" dirty="0" err="1" smtClean="0">
                          <a:effectLst/>
                        </a:rPr>
                        <a:t>пгт</a:t>
                      </a:r>
                      <a:r>
                        <a:rPr lang="ru-RU" sz="2000" b="1" dirty="0" smtClean="0">
                          <a:effectLst/>
                        </a:rPr>
                        <a:t> Красная Поляна 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36362" marB="36362"/>
                </a:tc>
                <a:extLst>
                  <a:ext uri="{0D108BD9-81ED-4DB2-BD59-A6C34878D82A}">
                    <a16:rowId xmlns:a16="http://schemas.microsoft.com/office/drawing/2014/main" val="192852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481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84" y="617784"/>
            <a:ext cx="4844716" cy="59915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6" y="274638"/>
            <a:ext cx="5374105" cy="57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6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8" y="392571"/>
            <a:ext cx="3940124" cy="5961565"/>
          </a:xfr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008" y="449177"/>
            <a:ext cx="3965176" cy="58072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500" y="490287"/>
            <a:ext cx="4086837" cy="576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9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66" y="329950"/>
            <a:ext cx="4261884" cy="5961564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558" y="329950"/>
            <a:ext cx="3976426" cy="5796213"/>
          </a:xfrm>
        </p:spPr>
      </p:pic>
    </p:spTree>
    <p:extLst>
      <p:ext uri="{BB962C8B-B14F-4D97-AF65-F5344CB8AC3E}">
        <p14:creationId xmlns:p14="http://schemas.microsoft.com/office/powerpoint/2010/main" val="220282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846138"/>
            <a:ext cx="10972800" cy="5779251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1.     В тексте из пяти строк сосчитать количество букв «а», или «б», или «о» и т. д.</a:t>
            </a:r>
          </a:p>
          <a:p>
            <a:r>
              <a:rPr lang="ru-RU" sz="3200" dirty="0">
                <a:solidFill>
                  <a:schemeClr val="tx1"/>
                </a:solidFill>
              </a:rPr>
              <a:t>2.     «Скрутить клубок слов». Выбираем слова на определенную тему. Первый ученик называет слово, второй- слово первого ученика и придумывает свое, третий – слова первого и второго учеников и свое и т. д. пока кто – </a:t>
            </a:r>
            <a:r>
              <a:rPr lang="ru-RU" sz="3200" dirty="0" err="1">
                <a:solidFill>
                  <a:schemeClr val="tx1"/>
                </a:solidFill>
              </a:rPr>
              <a:t>нибудь</a:t>
            </a:r>
            <a:r>
              <a:rPr lang="ru-RU" sz="3200" dirty="0">
                <a:solidFill>
                  <a:schemeClr val="tx1"/>
                </a:solidFill>
              </a:rPr>
              <a:t> не ошибется. </a:t>
            </a:r>
            <a:r>
              <a:rPr lang="ru-RU" sz="3200" dirty="0" smtClean="0">
                <a:solidFill>
                  <a:schemeClr val="tx1"/>
                </a:solidFill>
              </a:rPr>
              <a:t>Работать </a:t>
            </a:r>
            <a:r>
              <a:rPr lang="ru-RU" sz="3200" dirty="0">
                <a:solidFill>
                  <a:schemeClr val="tx1"/>
                </a:solidFill>
              </a:rPr>
              <a:t>можно в группах.</a:t>
            </a:r>
          </a:p>
          <a:p>
            <a:r>
              <a:rPr lang="ru-RU" sz="3200" dirty="0">
                <a:solidFill>
                  <a:schemeClr val="tx1"/>
                </a:solidFill>
              </a:rPr>
              <a:t>3.     Запоминание в течении нескольких секунд рисунка, изображенного на доске с последующим воспроизведением его в тетрадях. Это упражнение способствует развитию зрительного внимания и памяти.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10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95" y="518467"/>
            <a:ext cx="4034331" cy="544117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827" y="518466"/>
            <a:ext cx="7155794" cy="5441175"/>
          </a:xfrm>
        </p:spPr>
      </p:pic>
    </p:spTree>
    <p:extLst>
      <p:ext uri="{BB962C8B-B14F-4D97-AF65-F5344CB8AC3E}">
        <p14:creationId xmlns:p14="http://schemas.microsoft.com/office/powerpoint/2010/main" val="392212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6204"/>
          </a:xfrm>
        </p:spPr>
        <p:txBody>
          <a:bodyPr>
            <a:normAutofit fontScale="90000"/>
          </a:bodyPr>
          <a:lstStyle/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222" y="332875"/>
            <a:ext cx="10972800" cy="6525125"/>
          </a:xfrm>
        </p:spPr>
        <p:txBody>
          <a:bodyPr>
            <a:normAutofit lnSpcReduction="10000"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Задания на развитие мелкой </a:t>
            </a:r>
            <a:r>
              <a:rPr lang="ru-RU" sz="3600" dirty="0" smtClean="0">
                <a:solidFill>
                  <a:schemeClr val="tx1"/>
                </a:solidFill>
              </a:rPr>
              <a:t>моторики:  штриховка</a:t>
            </a:r>
            <a:r>
              <a:rPr lang="ru-RU" sz="3600" dirty="0">
                <a:solidFill>
                  <a:schemeClr val="tx1"/>
                </a:solidFill>
              </a:rPr>
              <a:t>, конструирование из геометрических фигур, лепка (создание объемных моделей, лепка на плоскости), раскрашивание, работа с моделями (конструирование </a:t>
            </a:r>
            <a:r>
              <a:rPr lang="ru-RU" sz="3600" dirty="0" smtClean="0">
                <a:solidFill>
                  <a:schemeClr val="tx1"/>
                </a:solidFill>
              </a:rPr>
              <a:t>буквы), </a:t>
            </a:r>
            <a:r>
              <a:rPr lang="ru-RU" sz="3600" dirty="0">
                <a:solidFill>
                  <a:schemeClr val="tx1"/>
                </a:solidFill>
              </a:rPr>
              <a:t>сбор букв или форм по элементам, оригами.</a:t>
            </a:r>
          </a:p>
          <a:p>
            <a:endParaRPr lang="ru-RU" sz="3600" dirty="0">
              <a:solidFill>
                <a:schemeClr val="tx1"/>
              </a:solidFill>
            </a:endParaRPr>
          </a:p>
          <a:p>
            <a:r>
              <a:rPr lang="ru-RU" sz="3600" dirty="0">
                <a:solidFill>
                  <a:schemeClr val="tx1"/>
                </a:solidFill>
              </a:rPr>
              <a:t>- Физкультминутки</a:t>
            </a:r>
          </a:p>
          <a:p>
            <a:r>
              <a:rPr lang="ru-RU" sz="3600" dirty="0">
                <a:solidFill>
                  <a:schemeClr val="tx1"/>
                </a:solidFill>
              </a:rPr>
              <a:t>-</a:t>
            </a:r>
            <a:r>
              <a:rPr lang="ru-RU" sz="3600" dirty="0" err="1">
                <a:solidFill>
                  <a:schemeClr val="tx1"/>
                </a:solidFill>
              </a:rPr>
              <a:t>Физкультпаузы</a:t>
            </a:r>
            <a:endParaRPr lang="ru-RU" sz="3600" dirty="0">
              <a:solidFill>
                <a:schemeClr val="tx1"/>
              </a:solidFill>
            </a:endParaRPr>
          </a:p>
          <a:p>
            <a:r>
              <a:rPr lang="ru-RU" sz="3600" dirty="0">
                <a:solidFill>
                  <a:schemeClr val="tx1"/>
                </a:solidFill>
              </a:rPr>
              <a:t>-Гимнастика для глаз</a:t>
            </a:r>
          </a:p>
          <a:p>
            <a:r>
              <a:rPr lang="ru-RU" sz="3600" dirty="0">
                <a:solidFill>
                  <a:schemeClr val="tx1"/>
                </a:solidFill>
              </a:rPr>
              <a:t>Р</a:t>
            </a:r>
            <a:r>
              <a:rPr lang="ru-RU" sz="3600" dirty="0" smtClean="0">
                <a:solidFill>
                  <a:schemeClr val="tx1"/>
                </a:solidFill>
              </a:rPr>
              <a:t>ефлексия </a:t>
            </a:r>
            <a:r>
              <a:rPr lang="ru-RU" sz="3600" dirty="0">
                <a:solidFill>
                  <a:schemeClr val="tx1"/>
                </a:solidFill>
              </a:rPr>
              <a:t>настроения и эмоционального состояния.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726" y="2951748"/>
            <a:ext cx="1875299" cy="25292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274" y="2951747"/>
            <a:ext cx="1892968" cy="252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7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33137"/>
            <a:ext cx="10972800" cy="6424863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6200" b="1" i="1" dirty="0">
                <a:solidFill>
                  <a:schemeClr val="tx1"/>
                </a:solidFill>
              </a:rPr>
              <a:t>Р</a:t>
            </a:r>
            <a:r>
              <a:rPr lang="ru-RU" sz="6200" b="1" i="1" dirty="0" smtClean="0">
                <a:solidFill>
                  <a:schemeClr val="tx1"/>
                </a:solidFill>
              </a:rPr>
              <a:t>ефлексия </a:t>
            </a:r>
            <a:r>
              <a:rPr lang="ru-RU" sz="6200" b="1" i="1" dirty="0">
                <a:solidFill>
                  <a:schemeClr val="tx1"/>
                </a:solidFill>
              </a:rPr>
              <a:t>настроения и эмоционального состояния.</a:t>
            </a:r>
            <a:endParaRPr lang="ru-RU" sz="6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6200" dirty="0">
                <a:solidFill>
                  <a:schemeClr val="tx1"/>
                </a:solidFill>
              </a:rPr>
              <a:t>            </a:t>
            </a:r>
            <a:r>
              <a:rPr lang="ru-RU" sz="7000" dirty="0">
                <a:solidFill>
                  <a:schemeClr val="tx1"/>
                </a:solidFill>
              </a:rPr>
              <a:t>Мне понравилось, как вы работали на уроке, а теперь вы покажите своё отношение к уроку. С каким настроением вы уходите с урока?</a:t>
            </a:r>
          </a:p>
          <a:p>
            <a:pPr marL="0" indent="0">
              <a:buNone/>
            </a:pPr>
            <a:r>
              <a:rPr lang="ru-RU" sz="7000" dirty="0">
                <a:solidFill>
                  <a:schemeClr val="tx1"/>
                </a:solidFill>
              </a:rPr>
              <a:t>               - Оцените свою работу.</a:t>
            </a:r>
          </a:p>
          <a:p>
            <a:pPr marL="0" indent="0">
              <a:buNone/>
            </a:pPr>
            <a:r>
              <a:rPr lang="ru-RU" sz="7000" dirty="0">
                <a:solidFill>
                  <a:schemeClr val="tx1"/>
                </a:solidFill>
              </a:rPr>
              <a:t>       «Было легко и интересно» (зелёный).</a:t>
            </a:r>
          </a:p>
          <a:p>
            <a:pPr marL="0" indent="0">
              <a:buNone/>
            </a:pPr>
            <a:r>
              <a:rPr lang="ru-RU" sz="7000" dirty="0">
                <a:solidFill>
                  <a:schemeClr val="tx1"/>
                </a:solidFill>
              </a:rPr>
              <a:t>                      «Хорошо работал» (жёлтый)</a:t>
            </a:r>
          </a:p>
          <a:p>
            <a:pPr marL="0" indent="0">
              <a:buNone/>
            </a:pPr>
            <a:r>
              <a:rPr lang="ru-RU" sz="7000" dirty="0">
                <a:solidFill>
                  <a:schemeClr val="tx1"/>
                </a:solidFill>
              </a:rPr>
              <a:t>                      «Надо постараться» (красный)</a:t>
            </a:r>
          </a:p>
          <a:p>
            <a:pPr marL="0" indent="0">
              <a:buNone/>
            </a:pPr>
            <a:r>
              <a:rPr lang="ru-RU" sz="7000" dirty="0">
                <a:solidFill>
                  <a:schemeClr val="tx1"/>
                </a:solidFill>
              </a:rPr>
              <a:t>           Или такое: </a:t>
            </a:r>
          </a:p>
          <a:p>
            <a:pPr marL="0" indent="0">
              <a:buNone/>
            </a:pPr>
            <a:r>
              <a:rPr lang="ru-RU" sz="7000" dirty="0" smtClean="0">
                <a:solidFill>
                  <a:schemeClr val="tx1"/>
                </a:solidFill>
              </a:rPr>
              <a:t>          -</a:t>
            </a:r>
            <a:r>
              <a:rPr lang="ru-RU" sz="7000" dirty="0">
                <a:solidFill>
                  <a:schemeClr val="tx1"/>
                </a:solidFill>
              </a:rPr>
              <a:t>Чему мы сегодня должны были научиться?</a:t>
            </a:r>
          </a:p>
          <a:p>
            <a:pPr marL="0" indent="0">
              <a:buNone/>
            </a:pPr>
            <a:r>
              <a:rPr lang="ru-RU" sz="7000" dirty="0" smtClean="0">
                <a:solidFill>
                  <a:schemeClr val="tx1"/>
                </a:solidFill>
              </a:rPr>
              <a:t>       - </a:t>
            </a:r>
            <a:r>
              <a:rPr lang="ru-RU" sz="7000" dirty="0">
                <a:solidFill>
                  <a:schemeClr val="tx1"/>
                </a:solidFill>
              </a:rPr>
              <a:t>Достигли ли вы цели?</a:t>
            </a:r>
          </a:p>
          <a:p>
            <a:pPr marL="0" indent="0">
              <a:buNone/>
            </a:pPr>
            <a:r>
              <a:rPr lang="ru-RU" sz="7000" dirty="0" smtClean="0">
                <a:solidFill>
                  <a:schemeClr val="tx1"/>
                </a:solidFill>
              </a:rPr>
              <a:t>       - </a:t>
            </a:r>
            <a:r>
              <a:rPr lang="ru-RU" sz="7000" dirty="0">
                <a:solidFill>
                  <a:schemeClr val="tx1"/>
                </a:solidFill>
              </a:rPr>
              <a:t>Что помогло вам понять новое?</a:t>
            </a:r>
          </a:p>
          <a:p>
            <a:pPr marL="0" indent="0">
              <a:buNone/>
            </a:pPr>
            <a:r>
              <a:rPr lang="ru-RU" sz="7000" dirty="0" smtClean="0">
                <a:solidFill>
                  <a:schemeClr val="tx1"/>
                </a:solidFill>
              </a:rPr>
              <a:t>       - </a:t>
            </a:r>
            <a:r>
              <a:rPr lang="ru-RU" sz="7000" dirty="0">
                <a:solidFill>
                  <a:schemeClr val="tx1"/>
                </a:solidFill>
              </a:rPr>
              <a:t>Кого мы похвалим за работу на уроке?</a:t>
            </a:r>
          </a:p>
          <a:p>
            <a:pPr marL="0" indent="0">
              <a:buNone/>
            </a:pPr>
            <a:r>
              <a:rPr lang="ru-RU" sz="7000" dirty="0" smtClean="0">
                <a:solidFill>
                  <a:schemeClr val="tx1"/>
                </a:solidFill>
              </a:rPr>
              <a:t>       - </a:t>
            </a:r>
            <a:r>
              <a:rPr lang="ru-RU" sz="7000" dirty="0">
                <a:solidFill>
                  <a:schemeClr val="tx1"/>
                </a:solidFill>
              </a:rPr>
              <a:t>Кому скажем «спасибо» за помощь?</a:t>
            </a:r>
          </a:p>
          <a:p>
            <a:pPr marL="0" indent="0">
              <a:buNone/>
            </a:pPr>
            <a:r>
              <a:rPr lang="ru-RU" sz="7000" dirty="0" smtClean="0">
                <a:solidFill>
                  <a:schemeClr val="tx1"/>
                </a:solidFill>
              </a:rPr>
              <a:t>        - </a:t>
            </a:r>
            <a:r>
              <a:rPr lang="ru-RU" sz="7000" dirty="0">
                <a:solidFill>
                  <a:schemeClr val="tx1"/>
                </a:solidFill>
              </a:rPr>
              <a:t>За что ты себя похвалил?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3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0" y="239587"/>
            <a:ext cx="3383097" cy="51184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791" y="2053390"/>
            <a:ext cx="3247944" cy="43554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589" y="274638"/>
            <a:ext cx="3737811" cy="519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3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87588" y="274638"/>
            <a:ext cx="5045355" cy="37840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295" y="2534652"/>
            <a:ext cx="5443622" cy="40827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537" y="274638"/>
            <a:ext cx="4517359" cy="338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sun1-2.userapi.com/c830408/v830408962/b9d53/YcSlmRbZH-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50" y="717801"/>
            <a:ext cx="4288538" cy="571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840129/v840129962/8a21d/drXgBA0PHH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893" y="717801"/>
            <a:ext cx="4288538" cy="571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63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35762"/>
          </a:xfrm>
        </p:spPr>
        <p:txBody>
          <a:bodyPr>
            <a:normAutofit fontScale="90000"/>
          </a:bodyPr>
          <a:lstStyle/>
          <a:p>
            <a:r>
              <a:rPr lang="ru-RU" sz="5300" dirty="0"/>
              <a:t>Возникает вопрос: можно ли прибегать к образованию глухих, слепых и отсталых, которым из-за физического недостатка невозможно в достаточной мере привить знания? – Отвечаю: из человеческого образования нельзя исключать никого, кроме </a:t>
            </a:r>
            <a:r>
              <a:rPr lang="ru-RU" sz="5300" dirty="0" err="1"/>
              <a:t>нечеловека</a:t>
            </a:r>
            <a:r>
              <a:rPr lang="ru-RU" sz="5300" dirty="0"/>
              <a:t>»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                 </a:t>
            </a:r>
            <a:br>
              <a:rPr lang="ru-RU" dirty="0" smtClean="0"/>
            </a:br>
            <a:r>
              <a:rPr lang="ru-RU" i="1" dirty="0" smtClean="0"/>
              <a:t>Ян </a:t>
            </a:r>
            <a:r>
              <a:rPr lang="ru-RU" i="1" dirty="0" err="1"/>
              <a:t>Амос</a:t>
            </a:r>
            <a:r>
              <a:rPr lang="ru-RU" i="1" dirty="0"/>
              <a:t> Коменский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50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sun1-6.userapi.com/c834303/v834303962/fbaa4/2B9pp732dYQ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335575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988" y="0"/>
            <a:ext cx="4588088" cy="4686404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276988"/>
              </p:ext>
            </p:extLst>
          </p:nvPr>
        </p:nvGraphicFramePr>
        <p:xfrm>
          <a:off x="7577999" y="738187"/>
          <a:ext cx="4324930" cy="611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Acrobat Document" r:id="rId5" imgW="5667355" imgH="8019735" progId="AcroExch.Document.11">
                  <p:embed/>
                </p:oleObj>
              </mc:Choice>
              <mc:Fallback>
                <p:oleObj name="Acrobat Document" r:id="rId5" imgW="5667355" imgH="801973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77999" y="738187"/>
                        <a:ext cx="4324930" cy="611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151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>
                <a:solidFill>
                  <a:schemeClr val="tx1"/>
                </a:solidFill>
              </a:rPr>
              <a:t>Ключевые моменты организации деятельности на инклюзивном </a:t>
            </a:r>
            <a:r>
              <a:rPr lang="ru-RU" i="1" u="sng" dirty="0" smtClean="0">
                <a:solidFill>
                  <a:schemeClr val="tx1"/>
                </a:solidFill>
              </a:rPr>
              <a:t>уроке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Важны </a:t>
            </a:r>
            <a:r>
              <a:rPr lang="ru-RU" dirty="0">
                <a:solidFill>
                  <a:schemeClr val="tx1"/>
                </a:solidFill>
              </a:rPr>
              <a:t>внешние мотивирующие подкрепления.</a:t>
            </a:r>
          </a:p>
          <a:p>
            <a:r>
              <a:rPr lang="ru-RU" dirty="0">
                <a:solidFill>
                  <a:schemeClr val="tx1"/>
                </a:solidFill>
              </a:rPr>
              <a:t>Учебный материал должен подноситься небольшими дозами, его усложнение следует осуществлять постепенно.</a:t>
            </a:r>
          </a:p>
          <a:p>
            <a:r>
              <a:rPr lang="ru-RU" dirty="0">
                <a:solidFill>
                  <a:schemeClr val="tx1"/>
                </a:solidFill>
              </a:rPr>
              <a:t>Создание ситуации успеха на занятии.</a:t>
            </a:r>
          </a:p>
          <a:p>
            <a:r>
              <a:rPr lang="ru-RU" dirty="0">
                <a:solidFill>
                  <a:schemeClr val="tx1"/>
                </a:solidFill>
              </a:rPr>
              <a:t>Оптимальная смена видов заданий (познавательных, вербальных, игровых и практических).</a:t>
            </a:r>
          </a:p>
          <a:p>
            <a:r>
              <a:rPr lang="ru-RU" dirty="0">
                <a:solidFill>
                  <a:schemeClr val="tx1"/>
                </a:solidFill>
              </a:rPr>
              <a:t>Синхронизация темпа урока с возможностями ученика.</a:t>
            </a:r>
          </a:p>
          <a:p>
            <a:r>
              <a:rPr lang="ru-RU" dirty="0">
                <a:solidFill>
                  <a:schemeClr val="tx1"/>
                </a:solidFill>
              </a:rPr>
              <a:t>Точность инструкции по выполнению задания, дополнительное комментирование.</a:t>
            </a:r>
          </a:p>
          <a:p>
            <a:r>
              <a:rPr lang="ru-RU" dirty="0">
                <a:solidFill>
                  <a:schemeClr val="tx1"/>
                </a:solidFill>
              </a:rPr>
              <a:t>Поэтапное обобщение проделанной на уроке работы, связь обучения с жизнью, постоянное управление вниманием.</a:t>
            </a:r>
          </a:p>
          <a:p>
            <a:r>
              <a:rPr lang="ru-RU" dirty="0">
                <a:solidFill>
                  <a:schemeClr val="tx1"/>
                </a:solidFill>
              </a:rPr>
              <a:t>При планировании уроков использовать игровые моменты. Использовать яркую наглядность, применять ИКТ.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69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Федеральные законы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С</a:t>
            </a:r>
            <a:r>
              <a:rPr lang="ru-RU" sz="4000" dirty="0" smtClean="0">
                <a:solidFill>
                  <a:schemeClr val="tx1"/>
                </a:solidFill>
              </a:rPr>
              <a:t>татья </a:t>
            </a:r>
            <a:r>
              <a:rPr lang="ru-RU" sz="4000" dirty="0">
                <a:solidFill>
                  <a:schemeClr val="tx1"/>
                </a:solidFill>
              </a:rPr>
              <a:t>24 ФЗ № 46-ФЗ от 3 мая 2012 года, что « государство обязано обеспечить равный доступ для всех детей с инвалидностью к образованию и это должно происходить путем обеспечения инклюзивности системой образования</a:t>
            </a:r>
            <a:r>
              <a:rPr lang="ru-RU" sz="4000" dirty="0" smtClean="0">
                <a:solidFill>
                  <a:schemeClr val="tx1"/>
                </a:solidFill>
              </a:rPr>
              <a:t>.»</a:t>
            </a:r>
          </a:p>
          <a:p>
            <a:endParaRPr lang="ru-RU" sz="4000" dirty="0" smtClean="0">
              <a:solidFill>
                <a:schemeClr val="tx1"/>
              </a:solidFill>
            </a:endParaRPr>
          </a:p>
          <a:p>
            <a:r>
              <a:rPr lang="ru-RU" sz="4000" dirty="0">
                <a:solidFill>
                  <a:schemeClr val="tx1"/>
                </a:solidFill>
              </a:rPr>
              <a:t>Закон об образовании в РФ № 273-ФЗ от 29 декабря 2012 г</a:t>
            </a:r>
            <a:r>
              <a:rPr lang="ru-RU" sz="4000" dirty="0" smtClean="0">
                <a:solidFill>
                  <a:schemeClr val="tx1"/>
                </a:solidFill>
              </a:rPr>
              <a:t>.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smtClean="0">
                <a:solidFill>
                  <a:schemeClr val="tx1"/>
                </a:solidFill>
              </a:rPr>
              <a:t>закрепил </a:t>
            </a:r>
            <a:r>
              <a:rPr lang="ru-RU" sz="4000" dirty="0">
                <a:solidFill>
                  <a:schemeClr val="tx1"/>
                </a:solidFill>
              </a:rPr>
              <a:t>важнейшие позиции при организации условий обучения и воспитания, обучающихся с ОВЗ.</a:t>
            </a:r>
          </a:p>
          <a:p>
            <a:endParaRPr lang="ru-RU" sz="4000" dirty="0" smtClean="0">
              <a:solidFill>
                <a:schemeClr val="tx1"/>
              </a:solidFill>
            </a:endParaRPr>
          </a:p>
          <a:p>
            <a:r>
              <a:rPr lang="ru-RU" sz="4000" dirty="0">
                <a:solidFill>
                  <a:schemeClr val="tx1"/>
                </a:solidFill>
              </a:rPr>
              <a:t>Федеральный закон № 273 от 29 декабря 2012 г. Профессиональный стандарт педагога (приказ Минтруда России от 18.10.2013 г. № 544 н)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0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Эффективность способов обучения: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2"/>
            <a:ext cx="11758863" cy="499310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Лекция-монолог   </a:t>
            </a:r>
            <a:r>
              <a:rPr lang="ru-RU" sz="2000" dirty="0">
                <a:solidFill>
                  <a:srgbClr val="FF0000"/>
                </a:solidFill>
              </a:rPr>
              <a:t>учителя      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5%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Самостоятельное чтение   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10%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Аудио-видео обучение      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20%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Показ (демонстрация)         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  30%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Дискуссионная группа (обсуждение материала в малой группе)     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 50%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Практика в процессе деятельности         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 75%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Взаимообучение (ученик обучает ученика)            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   90%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 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86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5400" i="1" dirty="0">
                <a:solidFill>
                  <a:schemeClr val="tx1"/>
                </a:solidFill>
              </a:rPr>
              <a:t>Активные методы обучения – это методы, побуждающие учащихся к активной мыслительной и практической деятельности в процессе овладения учебным материалом</a:t>
            </a:r>
            <a:r>
              <a:rPr lang="ru-RU" i="1" dirty="0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5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П</a:t>
            </a:r>
            <a:r>
              <a:rPr lang="ru-RU" dirty="0" smtClean="0">
                <a:effectLst/>
              </a:rPr>
              <a:t>риветствия</a:t>
            </a:r>
            <a:r>
              <a:rPr lang="ru-RU" dirty="0">
                <a:effectLst/>
              </a:rPr>
              <a:t>: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>
                <a:solidFill>
                  <a:schemeClr val="tx1"/>
                </a:solidFill>
              </a:rPr>
              <a:t>Учитель</a:t>
            </a:r>
            <a:r>
              <a:rPr lang="ru-RU" dirty="0">
                <a:solidFill>
                  <a:schemeClr val="tx1"/>
                </a:solidFill>
              </a:rPr>
              <a:t>: Добрый день, друзья! Я рада вас видеть и очень хочу начать работу с вами. Хорошего вам настроения и успехов! Все ли готовы к уроку? 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i="1" dirty="0">
                <a:solidFill>
                  <a:schemeClr val="tx1"/>
                </a:solidFill>
              </a:rPr>
              <a:t>Дети</a:t>
            </a:r>
            <a:r>
              <a:rPr lang="ru-RU" dirty="0">
                <a:solidFill>
                  <a:schemeClr val="tx1"/>
                </a:solidFill>
              </a:rPr>
              <a:t>: Да!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i="1" dirty="0">
                <a:solidFill>
                  <a:schemeClr val="tx1"/>
                </a:solidFill>
              </a:rPr>
              <a:t>Учитель</a:t>
            </a:r>
            <a:r>
              <a:rPr lang="ru-RU" dirty="0">
                <a:solidFill>
                  <a:schemeClr val="tx1"/>
                </a:solidFill>
              </a:rPr>
              <a:t>: Тогда вперед!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Доброе </a:t>
            </a:r>
            <a:r>
              <a:rPr lang="ru-RU" dirty="0">
                <a:solidFill>
                  <a:schemeClr val="tx1"/>
                </a:solidFill>
              </a:rPr>
              <a:t>утро, мои дорогие! Начинаем урок. Давайте улыбнемся друг другу, подарите  свои улыбки.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465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105" y="274637"/>
            <a:ext cx="6593305" cy="6398879"/>
          </a:xfrm>
        </p:spPr>
      </p:pic>
      <p:sp>
        <p:nvSpPr>
          <p:cNvPr id="5" name="Прямоугольник 4"/>
          <p:cNvSpPr/>
          <p:nvPr/>
        </p:nvSpPr>
        <p:spPr>
          <a:xfrm>
            <a:off x="224590" y="274637"/>
            <a:ext cx="495701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Приветствие “Здравствуйте!”</a:t>
            </a:r>
          </a:p>
          <a:p>
            <a:r>
              <a:rPr lang="ru-RU" sz="2800" dirty="0"/>
              <a:t> Учащиеся поочередно касаются одноименных пальцев рук своего соседа, начиная с больших пальцев и говорят:</a:t>
            </a:r>
          </a:p>
          <a:p>
            <a:pPr lvl="0" algn="ctr"/>
            <a:r>
              <a:rPr lang="ru-RU" sz="2800" i="1" dirty="0"/>
              <a:t>желаю (соприкасаются большими пальцами);</a:t>
            </a:r>
            <a:endParaRPr lang="ru-RU" sz="2800" dirty="0"/>
          </a:p>
          <a:p>
            <a:pPr lvl="0" algn="ctr"/>
            <a:r>
              <a:rPr lang="ru-RU" sz="2800" i="1" dirty="0"/>
              <a:t>успеха (указательными);</a:t>
            </a:r>
            <a:endParaRPr lang="ru-RU" sz="2800" dirty="0"/>
          </a:p>
          <a:p>
            <a:pPr lvl="0" algn="ctr"/>
            <a:r>
              <a:rPr lang="ru-RU" sz="2800" i="1" dirty="0"/>
              <a:t>большого (средними);</a:t>
            </a:r>
            <a:endParaRPr lang="ru-RU" sz="2800" dirty="0"/>
          </a:p>
          <a:p>
            <a:pPr lvl="0" algn="ctr"/>
            <a:r>
              <a:rPr lang="ru-RU" sz="2800" i="1" dirty="0"/>
              <a:t>во всём (безымянными);</a:t>
            </a:r>
            <a:endParaRPr lang="ru-RU" sz="2800" dirty="0"/>
          </a:p>
          <a:p>
            <a:pPr lvl="0" algn="ctr"/>
            <a:r>
              <a:rPr lang="ru-RU" sz="2800" i="1" dirty="0"/>
              <a:t>и везде (мизинцами);</a:t>
            </a:r>
            <a:endParaRPr lang="ru-RU" sz="2800" dirty="0"/>
          </a:p>
          <a:p>
            <a:pPr lvl="0" algn="ctr"/>
            <a:r>
              <a:rPr lang="ru-RU" sz="2800" i="1" dirty="0"/>
              <a:t>Здравствуйте! (прикосновение всей ладонью</a:t>
            </a:r>
            <a:r>
              <a:rPr lang="ru-RU" i="1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4000" b="1" dirty="0">
                <a:solidFill>
                  <a:schemeClr val="tx1"/>
                </a:solidFill>
              </a:rPr>
              <a:t>Направленное </a:t>
            </a:r>
            <a:r>
              <a:rPr lang="ru-RU" sz="4000" b="1" dirty="0" smtClean="0">
                <a:solidFill>
                  <a:schemeClr val="tx1"/>
                </a:solidFill>
              </a:rPr>
              <a:t>чтение</a:t>
            </a:r>
          </a:p>
          <a:p>
            <a:r>
              <a:rPr lang="ru-RU" sz="4000" b="1" dirty="0" err="1">
                <a:solidFill>
                  <a:schemeClr val="tx1"/>
                </a:solidFill>
              </a:rPr>
              <a:t>Ч</a:t>
            </a:r>
            <a:r>
              <a:rPr lang="ru-RU" sz="4000" b="1" dirty="0" err="1" smtClean="0">
                <a:solidFill>
                  <a:schemeClr val="tx1"/>
                </a:solidFill>
              </a:rPr>
              <a:t>истоговорки</a:t>
            </a:r>
            <a:r>
              <a:rPr lang="ru-RU" sz="4000" b="1" dirty="0">
                <a:solidFill>
                  <a:schemeClr val="tx1"/>
                </a:solidFill>
              </a:rPr>
              <a:t>.</a:t>
            </a:r>
          </a:p>
          <a:p>
            <a:r>
              <a:rPr lang="ru-RU" sz="4000" dirty="0">
                <a:solidFill>
                  <a:schemeClr val="tx1"/>
                </a:solidFill>
              </a:rPr>
              <a:t> Например, </a:t>
            </a:r>
            <a:r>
              <a:rPr lang="ru-RU" sz="4000" i="1" dirty="0" err="1">
                <a:solidFill>
                  <a:schemeClr val="tx1"/>
                </a:solidFill>
              </a:rPr>
              <a:t>Са-са-са</a:t>
            </a:r>
            <a:r>
              <a:rPr lang="ru-RU" sz="4000" i="1" dirty="0">
                <a:solidFill>
                  <a:schemeClr val="tx1"/>
                </a:solidFill>
              </a:rPr>
              <a:t>, </a:t>
            </a:r>
            <a:r>
              <a:rPr lang="ru-RU" sz="4000" i="1" dirty="0" err="1">
                <a:solidFill>
                  <a:schemeClr val="tx1"/>
                </a:solidFill>
              </a:rPr>
              <a:t>са-са-са</a:t>
            </a:r>
            <a:r>
              <a:rPr lang="ru-RU" sz="4000" i="1" dirty="0">
                <a:solidFill>
                  <a:schemeClr val="tx1"/>
                </a:solidFill>
              </a:rPr>
              <a:t> - вот бежит лиса.</a:t>
            </a:r>
            <a:br>
              <a:rPr lang="ru-RU" sz="4000" i="1" dirty="0">
                <a:solidFill>
                  <a:schemeClr val="tx1"/>
                </a:solidFill>
              </a:rPr>
            </a:br>
            <a:r>
              <a:rPr lang="ru-RU" sz="4000" i="1" dirty="0">
                <a:solidFill>
                  <a:schemeClr val="tx1"/>
                </a:solidFill>
              </a:rPr>
              <a:t>Со-со-со, со-со-со - лиса катит колесо.</a:t>
            </a:r>
            <a:br>
              <a:rPr lang="ru-RU" sz="4000" i="1" dirty="0">
                <a:solidFill>
                  <a:schemeClr val="tx1"/>
                </a:solidFill>
              </a:rPr>
            </a:br>
            <a:r>
              <a:rPr lang="ru-RU" sz="4000" i="1" dirty="0" err="1">
                <a:solidFill>
                  <a:schemeClr val="tx1"/>
                </a:solidFill>
              </a:rPr>
              <a:t>Сы-сы-сы</a:t>
            </a:r>
            <a:r>
              <a:rPr lang="ru-RU" sz="4000" i="1" dirty="0">
                <a:solidFill>
                  <a:schemeClr val="tx1"/>
                </a:solidFill>
              </a:rPr>
              <a:t>, </a:t>
            </a:r>
            <a:r>
              <a:rPr lang="ru-RU" sz="4000" i="1" dirty="0" err="1">
                <a:solidFill>
                  <a:schemeClr val="tx1"/>
                </a:solidFill>
              </a:rPr>
              <a:t>сы-сы-сы</a:t>
            </a:r>
            <a:r>
              <a:rPr lang="ru-RU" sz="4000" i="1" dirty="0">
                <a:solidFill>
                  <a:schemeClr val="tx1"/>
                </a:solidFill>
              </a:rPr>
              <a:t> - хвост красивый у лисы.</a:t>
            </a:r>
            <a:br>
              <a:rPr lang="ru-RU" sz="4000" i="1" dirty="0">
                <a:solidFill>
                  <a:schemeClr val="tx1"/>
                </a:solidFill>
              </a:rPr>
            </a:br>
            <a:r>
              <a:rPr lang="ru-RU" sz="4000" i="1" dirty="0">
                <a:solidFill>
                  <a:schemeClr val="tx1"/>
                </a:solidFill>
              </a:rPr>
              <a:t>Су-су-су, су-су-су - в лесу видел я лису.</a:t>
            </a:r>
            <a:endParaRPr lang="ru-RU" sz="4000" dirty="0">
              <a:solidFill>
                <a:schemeClr val="tx1"/>
              </a:solidFill>
            </a:endParaRPr>
          </a:p>
          <a:p>
            <a:r>
              <a:rPr lang="ru-RU" sz="3900" b="1" dirty="0">
                <a:solidFill>
                  <a:schemeClr val="tx1"/>
                </a:solidFill>
              </a:rPr>
              <a:t>Игра "Найди ошибку".</a:t>
            </a:r>
          </a:p>
          <a:p>
            <a:pPr marL="0" indent="0">
              <a:buNone/>
            </a:pPr>
            <a:r>
              <a:rPr lang="ru-RU" sz="3900" i="1" dirty="0" smtClean="0">
                <a:solidFill>
                  <a:schemeClr val="tx1"/>
                </a:solidFill>
              </a:rPr>
              <a:t>              Стужа</a:t>
            </a:r>
            <a:r>
              <a:rPr lang="ru-RU" sz="3900" i="1" dirty="0">
                <a:solidFill>
                  <a:schemeClr val="tx1"/>
                </a:solidFill>
              </a:rPr>
              <a:t>. Снег. Метут метели.</a:t>
            </a:r>
            <a:br>
              <a:rPr lang="ru-RU" sz="3900" i="1" dirty="0">
                <a:solidFill>
                  <a:schemeClr val="tx1"/>
                </a:solidFill>
              </a:rPr>
            </a:br>
            <a:r>
              <a:rPr lang="ru-RU" sz="3900" i="1" dirty="0" smtClean="0">
                <a:solidFill>
                  <a:schemeClr val="tx1"/>
                </a:solidFill>
              </a:rPr>
              <a:t>              Темной </a:t>
            </a:r>
            <a:r>
              <a:rPr lang="ru-RU" sz="3900" i="1" dirty="0">
                <a:solidFill>
                  <a:schemeClr val="tx1"/>
                </a:solidFill>
              </a:rPr>
              <a:t>ночью бродят двери. (звери).</a:t>
            </a:r>
            <a:endParaRPr lang="ru-RU" sz="39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83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4" y="497305"/>
            <a:ext cx="4876799" cy="6098662"/>
          </a:xfrm>
        </p:spPr>
      </p:pic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505" y="497305"/>
            <a:ext cx="5293896" cy="5935579"/>
          </a:xfrm>
        </p:spPr>
      </p:pic>
    </p:spTree>
    <p:extLst>
      <p:ext uri="{BB962C8B-B14F-4D97-AF65-F5344CB8AC3E}">
        <p14:creationId xmlns:p14="http://schemas.microsoft.com/office/powerpoint/2010/main" val="279169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404</TotalTime>
  <Words>424</Words>
  <Application>Microsoft Office PowerPoint</Application>
  <PresentationFormat>Широкоэкранный</PresentationFormat>
  <Paragraphs>75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La mente</vt:lpstr>
      <vt:lpstr>Acrobat Document</vt:lpstr>
      <vt:lpstr>Формирование УУД у обучающихся с ОВЗ в рамках внедрения инклюзивного образования в урочной и внеурочной деятельности начального общего образования </vt:lpstr>
      <vt:lpstr>Возникает вопрос: можно ли прибегать к образованию глухих, слепых и отсталых, которым из-за физического недостатка невозможно в достаточной мере привить знания? – Отвечаю: из человеческого образования нельзя исключать никого, кроме нечеловека»                                               Ян Амос Коменский </vt:lpstr>
      <vt:lpstr>Федеральные законы </vt:lpstr>
      <vt:lpstr>Эффективность способов обучения: </vt:lpstr>
      <vt:lpstr>Презентация PowerPoint</vt:lpstr>
      <vt:lpstr>Приветствия: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Ключевые моменты организации деятельности на инклюзивном уроке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Возникает вопрос: можно ли прибегать к образованию глухих, слепых и отсталых, которым из-за физического недостатка невозможно в достаточной мере привить знания? – Отвечаю: из человеческого образования нельзя исключать никого, кроме нечеловека»                                               Ян Амос Коменский </dc:title>
  <dc:creator>Пользователь</dc:creator>
  <cp:lastModifiedBy>Sergey Zasypkin</cp:lastModifiedBy>
  <cp:revision>32</cp:revision>
  <dcterms:created xsi:type="dcterms:W3CDTF">2018-03-23T08:57:01Z</dcterms:created>
  <dcterms:modified xsi:type="dcterms:W3CDTF">2023-03-20T17:32:55Z</dcterms:modified>
</cp:coreProperties>
</file>