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4" r:id="rId2"/>
    <p:sldId id="279" r:id="rId3"/>
    <p:sldId id="284" r:id="rId4"/>
    <p:sldId id="285" r:id="rId5"/>
    <p:sldId id="280" r:id="rId6"/>
    <p:sldId id="289" r:id="rId7"/>
    <p:sldId id="298" r:id="rId8"/>
    <p:sldId id="288" r:id="rId9"/>
    <p:sldId id="286" r:id="rId10"/>
    <p:sldId id="296" r:id="rId11"/>
    <p:sldId id="297" r:id="rId12"/>
    <p:sldId id="291" r:id="rId13"/>
    <p:sldId id="263" r:id="rId14"/>
    <p:sldId id="293" r:id="rId15"/>
    <p:sldId id="292" r:id="rId16"/>
    <p:sldId id="29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4AC32D"/>
    <a:srgbClr val="FFFF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5A361-0A5D-4A92-9292-D99BEC844738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D79F-C148-4851-B8B0-BEF2484CF7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98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5928-48CC-46DE-9BE4-5B7A6D59C6C2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EDA4-2577-4FAF-98DE-40E202CCDB1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95799" cy="644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33256"/>
            <a:ext cx="6984776" cy="100811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Зима.</a:t>
            </a:r>
            <a:endParaRPr lang="ru-RU" sz="7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8258204" cy="4697427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ru-RU" sz="3900" dirty="0" smtClean="0">
              <a:solidFill>
                <a:srgbClr val="000000"/>
              </a:solidFill>
              <a:latin typeface="Helvetica Neue"/>
            </a:endParaRPr>
          </a:p>
          <a:p>
            <a:pPr algn="just">
              <a:buNone/>
            </a:pPr>
            <a:r>
              <a:rPr lang="ru-RU" sz="19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полям резвились вьюги,</a:t>
            </a:r>
          </a:p>
          <a:p>
            <a:pPr algn="just">
              <a:buNone/>
            </a:pPr>
            <a:r>
              <a:rPr lang="ru-RU" sz="19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ними бойкие подруги -</a:t>
            </a:r>
          </a:p>
          <a:p>
            <a:pPr algn="just">
              <a:buNone/>
            </a:pPr>
            <a:r>
              <a:rPr lang="ru-RU" sz="19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Белошубые</a:t>
            </a:r>
            <a:r>
              <a:rPr lang="ru-RU" sz="19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метели.</a:t>
            </a:r>
            <a:endParaRPr lang="ru-RU" sz="192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sz="17600" dirty="0" smtClean="0">
                <a:solidFill>
                  <a:srgbClr val="0000CC"/>
                </a:solidFill>
              </a:rPr>
              <a:t>*    </a:t>
            </a:r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Подобрать слова -синонимы, определить склонение.</a:t>
            </a:r>
          </a:p>
          <a:p>
            <a:pPr>
              <a:buNone/>
            </a:pPr>
            <a:r>
              <a:rPr lang="ru-RU" sz="17600" dirty="0" smtClean="0">
                <a:latin typeface="Times New Roman" pitchFamily="18" charset="0"/>
                <a:cs typeface="Times New Roman" pitchFamily="18" charset="0"/>
              </a:rPr>
              <a:t>    Пурга-</a:t>
            </a:r>
            <a:br>
              <a:rPr lang="ru-RU" sz="17600" dirty="0" smtClean="0">
                <a:latin typeface="Times New Roman" pitchFamily="18" charset="0"/>
                <a:cs typeface="Times New Roman" pitchFamily="18" charset="0"/>
              </a:rPr>
            </a:br>
            <a:endParaRPr lang="ru-RU" sz="17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Проверь себя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91440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полям (начальная форма поле, ср.р., окончание е) – 2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Вьюги (начальная форма вьюга, ж.р., окончание 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Подруги (начальная форма подруга, ж.р., окончание а) – 1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Метели (начальная форма метель, ж.р., на конце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–3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*Буран – 2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., вьюга – 1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., метель-3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Оцени себя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071546"/>
            <a:ext cx="885698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00CC"/>
                </a:solidFill>
              </a:rPr>
              <a:t>4 – я понял новую т ему, могу сам определить склонение сущ.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CC"/>
                </a:solidFill>
              </a:rPr>
              <a:t>3 – я понял новую тему, но надо поупражняться в  определении склонения сущ.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CC"/>
                </a:solidFill>
              </a:rPr>
              <a:t>2 – я затрудняюсь в определении склонения сущ.</a:t>
            </a:r>
          </a:p>
          <a:p>
            <a:pPr>
              <a:buNone/>
            </a:pPr>
            <a:r>
              <a:rPr lang="ru-RU" sz="3200" dirty="0" smtClean="0">
                <a:solidFill>
                  <a:srgbClr val="0000CC"/>
                </a:solidFill>
              </a:rPr>
              <a:t> 1 – мне трудно</a:t>
            </a:r>
            <a:endParaRPr lang="ru-RU" sz="3200" dirty="0">
              <a:solidFill>
                <a:srgbClr val="0000CC"/>
              </a:solidFill>
            </a:endParaRPr>
          </a:p>
        </p:txBody>
      </p:sp>
      <p:pic>
        <p:nvPicPr>
          <p:cNvPr id="1026" name="Picture 2" descr="Лесе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9" y="4484424"/>
            <a:ext cx="4315350" cy="2112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357166"/>
            <a:ext cx="6515120" cy="57864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CC"/>
                </a:solidFill>
              </a:rPr>
              <a:t>Р. Кудашева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Вот зима пришла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серебристая,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Белым снегом замела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поле чистое.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Днем с детьми на коньках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все катается,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Ночью в снежных огоньках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рассыпается…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В окнах пишет узор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льдом-иголочкой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И стучится к нам во двор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со свежей елочкой.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7030A0"/>
                </a:solidFill>
              </a:rPr>
              <a:t>Декабрь</a:t>
            </a:r>
            <a:endParaRPr lang="ru-RU" sz="5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07196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 декабре, в декабре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Все деревья в серебре.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Нашу речку, словно в сказке,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За ночь вымостил мороз,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Обновил коньки, салазки,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Елку из лесу привез.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                          С Маршак</a:t>
            </a:r>
            <a:br>
              <a:rPr lang="ru-RU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857752" cy="4525963"/>
          </a:xfrm>
        </p:spPr>
        <p:txBody>
          <a:bodyPr/>
          <a:lstStyle/>
          <a:p>
            <a:r>
              <a:rPr lang="ru-RU" i="1" dirty="0" smtClean="0">
                <a:solidFill>
                  <a:srgbClr val="0000CC"/>
                </a:solidFill>
              </a:rPr>
              <a:t>Солнце землю греет слабо,</a:t>
            </a:r>
            <a:br>
              <a:rPr lang="ru-RU" i="1" dirty="0" smtClean="0">
                <a:solidFill>
                  <a:srgbClr val="0000CC"/>
                </a:solidFill>
              </a:rPr>
            </a:br>
            <a:r>
              <a:rPr lang="ru-RU" i="1" dirty="0" smtClean="0">
                <a:solidFill>
                  <a:srgbClr val="0000CC"/>
                </a:solidFill>
              </a:rPr>
              <a:t>По ночам трещит мороз.</a:t>
            </a:r>
            <a:br>
              <a:rPr lang="ru-RU" i="1" dirty="0" smtClean="0">
                <a:solidFill>
                  <a:srgbClr val="0000CC"/>
                </a:solidFill>
              </a:rPr>
            </a:br>
            <a:r>
              <a:rPr lang="ru-RU" i="1" dirty="0" smtClean="0">
                <a:solidFill>
                  <a:srgbClr val="0000CC"/>
                </a:solidFill>
              </a:rPr>
              <a:t>Во дворе у снежной бабы</a:t>
            </a:r>
            <a:br>
              <a:rPr lang="ru-RU" i="1" dirty="0" smtClean="0">
                <a:solidFill>
                  <a:srgbClr val="0000CC"/>
                </a:solidFill>
              </a:rPr>
            </a:br>
            <a:r>
              <a:rPr lang="ru-RU" i="1" dirty="0" smtClean="0">
                <a:solidFill>
                  <a:srgbClr val="0000CC"/>
                </a:solidFill>
              </a:rPr>
              <a:t>Побелел морковный нос.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62865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CC"/>
                </a:solidFill>
              </a:rPr>
              <a:t>В январе, в январе</a:t>
            </a:r>
            <a:br>
              <a:rPr lang="ru-RU" sz="3600" dirty="0" smtClean="0">
                <a:solidFill>
                  <a:srgbClr val="0000CC"/>
                </a:solidFill>
              </a:rPr>
            </a:br>
            <a:r>
              <a:rPr lang="ru-RU" sz="3600" dirty="0" smtClean="0">
                <a:solidFill>
                  <a:srgbClr val="0000CC"/>
                </a:solidFill>
              </a:rPr>
              <a:t>Много снегу во дворе.</a:t>
            </a:r>
            <a:br>
              <a:rPr lang="ru-RU" sz="3600" dirty="0" smtClean="0">
                <a:solidFill>
                  <a:srgbClr val="0000CC"/>
                </a:solidFill>
              </a:rPr>
            </a:br>
            <a:r>
              <a:rPr lang="ru-RU" sz="3600" dirty="0" smtClean="0">
                <a:solidFill>
                  <a:srgbClr val="0000CC"/>
                </a:solidFill>
              </a:rPr>
              <a:t>Снег - на крыше, на крылечке.</a:t>
            </a:r>
            <a:br>
              <a:rPr lang="ru-RU" sz="3600" dirty="0" smtClean="0">
                <a:solidFill>
                  <a:srgbClr val="0000CC"/>
                </a:solidFill>
              </a:rPr>
            </a:br>
            <a:r>
              <a:rPr lang="ru-RU" sz="3600" dirty="0" smtClean="0">
                <a:solidFill>
                  <a:srgbClr val="0000CC"/>
                </a:solidFill>
              </a:rPr>
              <a:t>Солнце в небе </a:t>
            </a:r>
            <a:r>
              <a:rPr lang="ru-RU" sz="3600" dirty="0" err="1" smtClean="0">
                <a:solidFill>
                  <a:srgbClr val="0000CC"/>
                </a:solidFill>
              </a:rPr>
              <a:t>голубом</a:t>
            </a:r>
            <a:r>
              <a:rPr lang="ru-RU" sz="3600" dirty="0" smtClean="0">
                <a:solidFill>
                  <a:srgbClr val="0000CC"/>
                </a:solidFill>
              </a:rPr>
              <a:t>.</a:t>
            </a:r>
            <a:br>
              <a:rPr lang="ru-RU" sz="3600" dirty="0" smtClean="0">
                <a:solidFill>
                  <a:srgbClr val="0000CC"/>
                </a:solidFill>
              </a:rPr>
            </a:br>
            <a:r>
              <a:rPr lang="ru-RU" sz="3600" dirty="0" smtClean="0">
                <a:solidFill>
                  <a:srgbClr val="0000CC"/>
                </a:solidFill>
              </a:rPr>
              <a:t>В нашем доме топят печки,</a:t>
            </a:r>
            <a:br>
              <a:rPr lang="ru-RU" sz="3600" dirty="0" smtClean="0">
                <a:solidFill>
                  <a:srgbClr val="0000CC"/>
                </a:solidFill>
              </a:rPr>
            </a:br>
            <a:r>
              <a:rPr lang="ru-RU" sz="3600" dirty="0" smtClean="0">
                <a:solidFill>
                  <a:srgbClr val="0000CC"/>
                </a:solidFill>
              </a:rPr>
              <a:t>В небо дым идет столбом.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Там на улице холодом веет,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Завывает метель под окном;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Ещё ночь над землей тяготеет,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И всё спит безмятежно кругом.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По полям резвились вьюги,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С ними бойкие подруги -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latin typeface="Helvetica Neue"/>
              </a:rPr>
              <a:t>Белошубые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 метели.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96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4714908" cy="50006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Лишнее слово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14620"/>
            <a:ext cx="8715436" cy="3857652"/>
          </a:xfrm>
        </p:spPr>
        <p:txBody>
          <a:bodyPr>
            <a:normAutofit/>
          </a:bodyPr>
          <a:lstStyle/>
          <a:p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Р.ка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сугро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хол.дно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лё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ск.льжение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в.юга,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м.тели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дв.жение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1278" y="254057"/>
            <a:ext cx="3220453" cy="24153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4714908" cy="50006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Вставь буквы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72098"/>
          </a:xfrm>
        </p:spPr>
        <p:txBody>
          <a:bodyPr>
            <a:normAutofit fontScale="92500"/>
          </a:bodyPr>
          <a:lstStyle/>
          <a:p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Р.ка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сугро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лё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ск.льжение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в.юги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м.тель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дв.жение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Составь предложение по схеме, используя данные слова.</a:t>
            </a:r>
          </a:p>
          <a:p>
            <a:pPr>
              <a:buNone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[ - </a:t>
            </a:r>
            <a:r>
              <a:rPr lang="en-US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], [ -  </a:t>
            </a:r>
            <a:r>
              <a:rPr lang="en-US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].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1278" y="254057"/>
            <a:ext cx="3220453" cy="1817621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4714908" cy="50006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8586790" cy="45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ж.р.           м.р.             ср.р.</a:t>
            </a:r>
          </a:p>
          <a:p>
            <a:pPr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сугро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ск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льжение    </a:t>
            </a:r>
          </a:p>
          <a:p>
            <a:pPr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юга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лё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дв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жение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тель</a:t>
            </a:r>
            <a:endParaRPr lang="ru-RU" sz="4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54057"/>
            <a:ext cx="2689533" cy="201715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4929222" cy="171451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/>
            </a:r>
            <a:br>
              <a:rPr lang="ru-RU" sz="4800" b="1" i="1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Новое задание</a:t>
            </a:r>
            <a:b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800" b="1" i="1" dirty="0" smtClean="0">
                <a:solidFill>
                  <a:srgbClr val="0070C0"/>
                </a:solidFill>
              </a:rPr>
              <a:t/>
            </a:r>
            <a:br>
              <a:rPr lang="ru-RU" sz="4800" b="1" i="1" dirty="0" smtClean="0">
                <a:solidFill>
                  <a:srgbClr val="0070C0"/>
                </a:solidFill>
              </a:rPr>
            </a:b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3248"/>
            <a:ext cx="8856984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1               2                    3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зима      скольжение    метель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река       лёд                  радость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1278" y="254057"/>
            <a:ext cx="3220453" cy="24153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84213" y="2205038"/>
            <a:ext cx="10795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C0000"/>
                </a:solidFill>
              </a:rPr>
              <a:t>ж</a:t>
            </a:r>
            <a:r>
              <a:rPr lang="ru-RU" sz="2400" b="1" dirty="0" smtClean="0">
                <a:solidFill>
                  <a:srgbClr val="CC0000"/>
                </a:solidFill>
              </a:rPr>
              <a:t>. </a:t>
            </a:r>
            <a:r>
              <a:rPr lang="ru-RU" sz="2400" b="1" dirty="0">
                <a:solidFill>
                  <a:srgbClr val="CC0000"/>
                </a:solidFill>
              </a:rPr>
              <a:t>р.           -а, -я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124075" y="2205038"/>
            <a:ext cx="10795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C0000"/>
                </a:solidFill>
              </a:rPr>
              <a:t>м</a:t>
            </a:r>
            <a:r>
              <a:rPr lang="ru-RU" sz="2400" b="1" dirty="0" smtClean="0">
                <a:solidFill>
                  <a:srgbClr val="CC0000"/>
                </a:solidFill>
              </a:rPr>
              <a:t>. </a:t>
            </a:r>
            <a:r>
              <a:rPr lang="ru-RU" sz="2400" b="1" dirty="0">
                <a:solidFill>
                  <a:srgbClr val="CC0000"/>
                </a:solidFill>
              </a:rPr>
              <a:t>р.           -а, -я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995738" y="2205038"/>
            <a:ext cx="1079500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C0000"/>
                </a:solidFill>
              </a:rPr>
              <a:t>м</a:t>
            </a:r>
            <a:r>
              <a:rPr lang="ru-RU" sz="2400" b="1" dirty="0" smtClean="0">
                <a:solidFill>
                  <a:srgbClr val="CC0000"/>
                </a:solidFill>
              </a:rPr>
              <a:t>. </a:t>
            </a:r>
            <a:r>
              <a:rPr lang="ru-RU" sz="2400" b="1" dirty="0">
                <a:solidFill>
                  <a:srgbClr val="CC0000"/>
                </a:solidFill>
              </a:rPr>
              <a:t>р. </a:t>
            </a:r>
            <a:r>
              <a:rPr lang="ru-RU" sz="2400" b="1" dirty="0" err="1">
                <a:solidFill>
                  <a:schemeClr val="bg1"/>
                </a:solidFill>
              </a:rPr>
              <a:t>р</a:t>
            </a:r>
            <a:r>
              <a:rPr lang="ru-RU" sz="2400" b="1" dirty="0">
                <a:solidFill>
                  <a:schemeClr val="bg1"/>
                </a:solidFill>
              </a:rPr>
              <a:t>  </a:t>
            </a:r>
            <a:r>
              <a:rPr lang="ru-RU" sz="2400" b="1" dirty="0">
                <a:solidFill>
                  <a:srgbClr val="CC0000"/>
                </a:solidFill>
              </a:rPr>
              <a:t>           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429124" y="2857496"/>
            <a:ext cx="4318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5508625" y="2205038"/>
            <a:ext cx="10795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CC0000"/>
                </a:solidFill>
              </a:rPr>
              <a:t>с</a:t>
            </a:r>
            <a:r>
              <a:rPr lang="ru-RU" sz="2400" b="1" dirty="0" smtClean="0">
                <a:solidFill>
                  <a:srgbClr val="CC0000"/>
                </a:solidFill>
              </a:rPr>
              <a:t>р</a:t>
            </a:r>
            <a:r>
              <a:rPr lang="ru-RU" sz="2400" b="1" dirty="0">
                <a:solidFill>
                  <a:srgbClr val="CC0000"/>
                </a:solidFill>
              </a:rPr>
              <a:t>. р.           -о, -е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451725" y="2205038"/>
            <a:ext cx="108108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CC0000"/>
                </a:solidFill>
              </a:rPr>
              <a:t>ж</a:t>
            </a:r>
            <a:r>
              <a:rPr lang="ru-RU" sz="2400" b="1" dirty="0" smtClean="0">
                <a:solidFill>
                  <a:srgbClr val="CC0000"/>
                </a:solidFill>
              </a:rPr>
              <a:t>. </a:t>
            </a:r>
            <a:r>
              <a:rPr lang="ru-RU" sz="2400" b="1" dirty="0">
                <a:solidFill>
                  <a:srgbClr val="CC0000"/>
                </a:solidFill>
              </a:rPr>
              <a:t>р. </a:t>
            </a:r>
            <a:r>
              <a:rPr lang="ru-RU" sz="2400" b="1" dirty="0" err="1">
                <a:solidFill>
                  <a:schemeClr val="bg1"/>
                </a:solidFill>
              </a:rPr>
              <a:t>р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CC0000"/>
                </a:solidFill>
              </a:rPr>
              <a:t>           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7786710" y="2928934"/>
            <a:ext cx="4318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0434" name="AutoShape 18"/>
          <p:cNvSpPr>
            <a:spLocks/>
          </p:cNvSpPr>
          <p:nvPr/>
        </p:nvSpPr>
        <p:spPr bwMode="auto">
          <a:xfrm rot="5400000">
            <a:off x="1619250" y="3644901"/>
            <a:ext cx="720725" cy="2736850"/>
          </a:xfrm>
          <a:prstGeom prst="rightBrace">
            <a:avLst>
              <a:gd name="adj1" fmla="val 34088"/>
              <a:gd name="adj2" fmla="val 50796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5" name="AutoShape 19"/>
          <p:cNvSpPr>
            <a:spLocks/>
          </p:cNvSpPr>
          <p:nvPr/>
        </p:nvSpPr>
        <p:spPr bwMode="auto">
          <a:xfrm rot="5400000">
            <a:off x="4968081" y="3609182"/>
            <a:ext cx="720725" cy="2808288"/>
          </a:xfrm>
          <a:prstGeom prst="rightBrace">
            <a:avLst>
              <a:gd name="adj1" fmla="val 34978"/>
              <a:gd name="adj2" fmla="val 50796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6" name="AutoShape 20"/>
          <p:cNvSpPr>
            <a:spLocks/>
          </p:cNvSpPr>
          <p:nvPr/>
        </p:nvSpPr>
        <p:spPr bwMode="auto">
          <a:xfrm rot="5400000">
            <a:off x="7631906" y="4185445"/>
            <a:ext cx="720725" cy="1655762"/>
          </a:xfrm>
          <a:prstGeom prst="rightBrace">
            <a:avLst>
              <a:gd name="adj1" fmla="val 20623"/>
              <a:gd name="adj2" fmla="val 50796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37" name="WordArt 21"/>
          <p:cNvSpPr>
            <a:spLocks noChangeArrowheads="1" noChangeShapeType="1" noTextEdit="1"/>
          </p:cNvSpPr>
          <p:nvPr/>
        </p:nvSpPr>
        <p:spPr bwMode="auto">
          <a:xfrm>
            <a:off x="755650" y="5516563"/>
            <a:ext cx="2160588" cy="34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</a:rPr>
              <a:t>1</a:t>
            </a:r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F3C23"/>
                </a:solidFill>
              </a:rPr>
              <a:t> </a:t>
            </a:r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склонение</a:t>
            </a:r>
          </a:p>
        </p:txBody>
      </p:sp>
      <p:sp>
        <p:nvSpPr>
          <p:cNvPr id="60438" name="WordArt 22"/>
          <p:cNvSpPr>
            <a:spLocks noChangeArrowheads="1" noChangeShapeType="1" noTextEdit="1"/>
          </p:cNvSpPr>
          <p:nvPr/>
        </p:nvSpPr>
        <p:spPr bwMode="auto">
          <a:xfrm>
            <a:off x="6804025" y="5516563"/>
            <a:ext cx="2160588" cy="34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3</a:t>
            </a:r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Bookman Old Style"/>
              </a:rPr>
              <a:t> </a:t>
            </a:r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склонение</a:t>
            </a:r>
          </a:p>
        </p:txBody>
      </p:sp>
      <p:sp>
        <p:nvSpPr>
          <p:cNvPr id="60439" name="WordArt 23"/>
          <p:cNvSpPr>
            <a:spLocks noChangeArrowheads="1" noChangeShapeType="1" noTextEdit="1"/>
          </p:cNvSpPr>
          <p:nvPr/>
        </p:nvSpPr>
        <p:spPr bwMode="auto">
          <a:xfrm>
            <a:off x="4140200" y="5516563"/>
            <a:ext cx="2160588" cy="34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/>
              </a:rPr>
              <a:t>2 </a:t>
            </a:r>
            <a:r>
              <a:rPr lang="ru-RU" sz="2800" b="1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склонение</a:t>
            </a:r>
          </a:p>
        </p:txBody>
      </p:sp>
      <p:sp>
        <p:nvSpPr>
          <p:cNvPr id="60440" name="WordArt 24"/>
          <p:cNvSpPr>
            <a:spLocks noChangeArrowheads="1" noChangeShapeType="1" noTextEdit="1"/>
          </p:cNvSpPr>
          <p:nvPr/>
        </p:nvSpPr>
        <p:spPr bwMode="auto">
          <a:xfrm>
            <a:off x="1500166" y="1142984"/>
            <a:ext cx="5675883" cy="7125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имён существительных</a:t>
            </a:r>
            <a:endParaRPr lang="ru-RU" sz="4000" kern="10" dirty="0">
              <a:ln w="317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1" name="WordArt 25"/>
          <p:cNvSpPr>
            <a:spLocks noChangeArrowheads="1" noChangeShapeType="1" noTextEdit="1"/>
          </p:cNvSpPr>
          <p:nvPr/>
        </p:nvSpPr>
        <p:spPr bwMode="auto">
          <a:xfrm>
            <a:off x="2214546" y="357166"/>
            <a:ext cx="3762375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 dirty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Три склонения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85" decel="100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385" decel="100000"/>
                                        <p:tgtEl>
                                          <p:spTgt spid="604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6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4" grpId="0" animBg="1"/>
      <p:bldP spid="60435" grpId="0" animBg="1"/>
      <p:bldP spid="60436" grpId="0" animBg="1"/>
      <p:bldP spid="60437" grpId="0"/>
      <p:bldP spid="60438" grpId="0"/>
      <p:bldP spid="60439" grpId="0"/>
      <p:bldP spid="60440" grpId="0"/>
      <p:bldP spid="604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4929222" cy="1143008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/>
            </a:r>
            <a:br>
              <a:rPr lang="ru-RU" sz="4800" b="1" i="1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Новое задание</a:t>
            </a:r>
            <a:b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0070C0"/>
                </a:solidFill>
              </a:rPr>
              <a:t/>
            </a:r>
            <a:br>
              <a:rPr lang="ru-RU" sz="4800" b="1" i="1" dirty="0" smtClean="0">
                <a:solidFill>
                  <a:srgbClr val="0070C0"/>
                </a:solidFill>
              </a:rPr>
            </a:b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3248"/>
            <a:ext cx="8856984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   </a:t>
            </a:r>
            <a:r>
              <a:rPr lang="ru-RU" sz="4400" dirty="0" smtClean="0"/>
              <a:t>1  </a:t>
            </a:r>
            <a:r>
              <a:rPr lang="ru-RU" sz="4400" dirty="0" err="1" smtClean="0"/>
              <a:t>скл</a:t>
            </a:r>
            <a:r>
              <a:rPr lang="ru-RU" sz="4400" dirty="0" smtClean="0"/>
              <a:t>.      2 </a:t>
            </a:r>
            <a:r>
              <a:rPr lang="ru-RU" sz="4400" dirty="0" err="1" smtClean="0"/>
              <a:t>скл</a:t>
            </a:r>
            <a:r>
              <a:rPr lang="ru-RU" sz="4400" dirty="0" smtClean="0"/>
              <a:t>.             3 </a:t>
            </a:r>
            <a:r>
              <a:rPr lang="ru-RU" sz="4400" dirty="0" err="1" smtClean="0"/>
              <a:t>скл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зима     скольжение    метель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река      лёд                 радость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зи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1278" y="254057"/>
            <a:ext cx="3220453" cy="24153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WordArt 9"/>
          <p:cNvSpPr>
            <a:spLocks noChangeArrowheads="1" noChangeShapeType="1" noTextEdit="1"/>
          </p:cNvSpPr>
          <p:nvPr/>
        </p:nvSpPr>
        <p:spPr bwMode="auto">
          <a:xfrm>
            <a:off x="5076825" y="549275"/>
            <a:ext cx="576263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Bookman Old Style"/>
            </a:endParaRPr>
          </a:p>
        </p:txBody>
      </p:sp>
      <p:sp>
        <p:nvSpPr>
          <p:cNvPr id="45066" name="WordArt 10"/>
          <p:cNvSpPr>
            <a:spLocks noChangeArrowheads="1" noChangeShapeType="1" noTextEdit="1"/>
          </p:cNvSpPr>
          <p:nvPr/>
        </p:nvSpPr>
        <p:spPr bwMode="auto">
          <a:xfrm>
            <a:off x="5580063" y="549275"/>
            <a:ext cx="576262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00CC"/>
              </a:solidFill>
              <a:latin typeface="Bookman Old Style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57158" y="1785926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717550">
              <a:spcBef>
                <a:spcPct val="50000"/>
              </a:spcBef>
              <a:buClr>
                <a:srgbClr val="B4331E"/>
              </a:buClr>
              <a:buSzPct val="140000"/>
              <a:tabLst>
                <a:tab pos="92075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1.Поставить существительное в начальную форму (Им.п., ед.ч.).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indent="717550">
              <a:spcBef>
                <a:spcPct val="50000"/>
              </a:spcBef>
              <a:buClr>
                <a:srgbClr val="008000"/>
              </a:buClr>
              <a:buSzPct val="140000"/>
              <a:tabLst>
                <a:tab pos="92075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Определить род. </a:t>
            </a:r>
          </a:p>
          <a:p>
            <a:pPr indent="717550">
              <a:spcBef>
                <a:spcPct val="50000"/>
              </a:spcBef>
              <a:buClr>
                <a:srgbClr val="008000"/>
              </a:buClr>
              <a:buSzPct val="140000"/>
              <a:tabLst>
                <a:tab pos="92075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3.Выделить окончание.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indent="717550">
              <a:spcBef>
                <a:spcPct val="50000"/>
              </a:spcBef>
              <a:buClr>
                <a:srgbClr val="002D86"/>
              </a:buClr>
              <a:buSzPct val="140000"/>
              <a:tabLst>
                <a:tab pos="92075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4.По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роду и по окончанию определить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склонение.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755576" y="0"/>
            <a:ext cx="76328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определить склонение</a:t>
            </a:r>
            <a:r>
              <a:rPr lang="ru-RU" sz="3600" b="1" dirty="0">
                <a:solidFill>
                  <a:srgbClr val="B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существительного</a:t>
            </a:r>
            <a:endParaRPr lang="ru-RU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72122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7030A0"/>
                </a:solidFill>
              </a:rPr>
              <a:t>      </a:t>
            </a:r>
            <a:endParaRPr lang="ru-RU" sz="5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8286808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00CC"/>
                </a:solidFill>
              </a:rPr>
              <a:t>      </a:t>
            </a:r>
            <a:r>
              <a:rPr lang="ru-RU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Определи склонение имени </a:t>
            </a:r>
          </a:p>
          <a:p>
            <a:pPr>
              <a:buNone/>
            </a:pPr>
            <a:r>
              <a:rPr lang="ru-RU" sz="4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существительного</a:t>
            </a:r>
            <a:r>
              <a:rPr lang="ru-RU" sz="3200" dirty="0" smtClean="0">
                <a:solidFill>
                  <a:srgbClr val="0000CC"/>
                </a:solidFill>
              </a:rPr>
              <a:t/>
            </a:r>
            <a:br>
              <a:rPr lang="ru-RU" sz="3200" dirty="0" smtClean="0">
                <a:solidFill>
                  <a:srgbClr val="0000CC"/>
                </a:solidFill>
              </a:rPr>
            </a:br>
            <a:endParaRPr lang="ru-RU" sz="32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Там на улице холодом веет,</a:t>
            </a:r>
          </a:p>
          <a:p>
            <a:pPr algn="just"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Завывает метель под окном;</a:t>
            </a:r>
          </a:p>
          <a:p>
            <a:pPr algn="just"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Ещё ночь над землей тяготеет,</a:t>
            </a:r>
          </a:p>
          <a:p>
            <a:pPr algn="just"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всё спит безмятежно кругом.</a:t>
            </a:r>
          </a:p>
          <a:p>
            <a:pPr>
              <a:buNone/>
            </a:pPr>
            <a:endParaRPr lang="ru-RU" sz="32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550</TotalTime>
  <Words>403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Зима.</vt:lpstr>
      <vt:lpstr>Лишнее слово</vt:lpstr>
      <vt:lpstr>Вставь буквы</vt:lpstr>
      <vt:lpstr>Проверь себя.</vt:lpstr>
      <vt:lpstr> Новое задание ? </vt:lpstr>
      <vt:lpstr>Презентация PowerPoint</vt:lpstr>
      <vt:lpstr> Новое задание  </vt:lpstr>
      <vt:lpstr>Презентация PowerPoint</vt:lpstr>
      <vt:lpstr>      </vt:lpstr>
      <vt:lpstr>Самостоятельная работа</vt:lpstr>
      <vt:lpstr>Проверь себя</vt:lpstr>
      <vt:lpstr>Оцени себя</vt:lpstr>
      <vt:lpstr>Презентация PowerPoint</vt:lpstr>
      <vt:lpstr>Декабрь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Зимушка- зима</dc:title>
  <dc:creator>DNS</dc:creator>
  <cp:lastModifiedBy>Евгения А. Ошуркова</cp:lastModifiedBy>
  <cp:revision>76</cp:revision>
  <dcterms:created xsi:type="dcterms:W3CDTF">2011-01-03T15:43:22Z</dcterms:created>
  <dcterms:modified xsi:type="dcterms:W3CDTF">2018-01-29T08:13:55Z</dcterms:modified>
</cp:coreProperties>
</file>