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23448-C11F-4047-B13B-8CE98376C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2717ED-D8E0-473E-BF83-E88221353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E0A9A-F1B6-4C0D-84C9-B575861D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CBE78C-0498-4BE4-B554-331259CD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38C282-125B-4CE2-803C-18D753BF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5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DFF75-946F-477D-B3DD-9EB18069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4ABA74-7BA5-4774-BA10-029CA29F4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5D800-CD86-49E6-87ED-380FEF4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5D674D-1AEA-49E2-ABA1-EF1C869E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41394A-AD2C-48C5-B649-7969EAB3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9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AC77A4-CEAC-45FD-B7E9-19BF2AED8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9FC59C-672E-490B-9591-A135180FC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20B710-6DF7-402F-9EEB-D99E8704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2E30D1-37DD-4261-AE57-84DB208A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6A710-0F0C-4F89-BD73-99073D81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5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01F65-6D39-418B-B7A7-989756D46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52444C-62D5-4D34-987D-F5FBE39D3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F3E66-514D-4E38-8753-CDC557D0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32B4E-840E-4EBA-AD08-8848380C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F47115-3110-4086-A730-4CCF5E6E2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5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34D50-6618-4D4C-893A-095E4F0D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522EB3-1B82-4946-BC2C-0C52C405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F8AB6-A183-4038-B617-C88A0048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BEFB8-21B9-41EE-A2E7-101805CD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7C2600-8624-4FE2-A7C5-3396B84B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3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ECCF5-2580-4D62-BDB3-83A65557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35ADF2-86E3-4FF6-ACDC-D09078A38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FA7AB6-AC2E-4119-AD8A-190309B15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8EF52E-2576-4179-B338-272FAB5C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AB0C19-8978-4CF0-9A83-B50D490F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A008BE-B97A-4E6E-8DAC-75D8DFA6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2A5DA-FAD8-4EFE-B391-8C97B1A2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A81B79-05EF-400A-9322-F4F188CE0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375510-DE6D-4BA3-9B53-0A9AFECDD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1A6B5C-017A-4797-AC5A-F7E3735F7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E21430-A722-496A-BB7C-7636C99AF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A68406-633A-4EB3-A90C-EA8E5024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562346-EAF4-4850-959E-EB6F299D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6A3550-8B76-46AF-ABB4-19A9C855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3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B5752-D42C-4529-AEB2-2EAAEC36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8A06CC-0F9D-4F3F-9AC7-81A1E997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B9BBE7-C074-483F-A554-4D89A652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B7643B-0BB9-492A-A267-0A01958A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988A72-09AD-4843-B5EA-B0D0D423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210EA4-EE60-4EBE-A50D-5E0C3D54A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423948-600F-465F-94F7-DF1084D2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3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2182F-7206-4987-A381-1949EF06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F4BA1A-C02B-403B-AE8C-CA98B1E95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ED617D-4525-4E75-98BE-DA67BE707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CBCDDA-CEE0-4A62-BF3B-276EC0AF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CBCD3A-3278-4BC7-ACD6-667985DA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EBE24E-351B-4F92-860A-26E745BD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2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C1B26-965E-48E7-9E38-3461E38A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E856C8-83E1-4878-8863-737A0D7FA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898896-3E6E-4448-9DA5-E534121FD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C9665F-0E54-425E-A9EC-4BDD2AD5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705A01-C894-4DDC-B95E-2A135E51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0C9167-E044-4674-B8DF-908E07C7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5EB61-C84F-4D1F-A1A5-3B18BA69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660418-F658-42DD-861A-49F10C3AA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0B1C52-F5D8-4C7F-9031-1953C2BF7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1265-2500-4BCB-9B5D-0F5E18D82780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F39984-6543-4E85-B876-C03531CCA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50F16E-4D82-4B68-A91B-329D87A04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AA8C7-C4CE-44E2-8164-7F88486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5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5F76B-65E1-43F1-821E-A843F4237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852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dirty="0"/>
              <a:t>Глава 9. Эндокринная система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9908E7-E72C-4420-8B2B-D7CFB1C95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1" y="2601119"/>
            <a:ext cx="10800522" cy="16557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2800" dirty="0"/>
              <a:t>45. Роль гормонов в обмене веществ, росте и развитии организма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5CEB658-55B0-4809-8880-F605B3F1E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25" b="99375" l="9977" r="93662">
                        <a14:foregroundMark x1="77817" y1="9792" x2="77817" y2="9792"/>
                        <a14:foregroundMark x1="77230" y1="8333" x2="79225" y2="11042"/>
                        <a14:foregroundMark x1="79695" y1="18125" x2="79577" y2="23333"/>
                        <a14:foregroundMark x1="62559" y1="82917" x2="62207" y2="93750"/>
                        <a14:foregroundMark x1="62207" y1="93750" x2="61268" y2="98125"/>
                        <a14:foregroundMark x1="75822" y1="92708" x2="81338" y2="98125"/>
                        <a14:foregroundMark x1="81338" y1="98125" x2="82512" y2="98125"/>
                        <a14:foregroundMark x1="87676" y1="41458" x2="91667" y2="56250"/>
                        <a14:foregroundMark x1="91667" y1="56250" x2="93779" y2="98750"/>
                        <a14:foregroundMark x1="62207" y1="75208" x2="60915" y2="92083"/>
                        <a14:foregroundMark x1="60915" y1="92083" x2="60915" y2="92083"/>
                        <a14:foregroundMark x1="80047" y1="17917" x2="80047" y2="17917"/>
                        <a14:foregroundMark x1="87676" y1="63750" x2="90845" y2="81458"/>
                        <a14:foregroundMark x1="66197" y1="71875" x2="64906" y2="83333"/>
                        <a14:foregroundMark x1="64554" y1="82917" x2="63380" y2="87500"/>
                        <a14:foregroundMark x1="64906" y1="80833" x2="63028" y2="90000"/>
                        <a14:foregroundMark x1="65376" y1="78958" x2="62207" y2="99375"/>
                        <a14:backgroundMark x1="66484" y1="79487" x2="67136" y2="75000"/>
                        <a14:backgroundMark x1="87089" y1="65625" x2="87089" y2="652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52" y="2915945"/>
            <a:ext cx="6997148" cy="394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21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C2D45-2EE3-4115-80E0-4BF43D7F9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Гормоны гипофиза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2E85C-5B03-488F-8EE0-8E6165BF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550504"/>
            <a:ext cx="7341705" cy="53074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Гипофиз производит </a:t>
            </a:r>
            <a:r>
              <a:rPr lang="ru-RU" b="1" dirty="0"/>
              <a:t>гормон роста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Гормоны гипофиза воздействуют на рибосомы клеток, которые вырабатывают клеточные белки. В результате клетки быстрее растут и делятся.</a:t>
            </a:r>
          </a:p>
          <a:p>
            <a:r>
              <a:rPr lang="ru-RU" dirty="0"/>
              <a:t>Если гипофиз в детстве выделяет недостаточно гормонов роста, человек остается лилипутом. При избыточном выделении гормона роста человек становится гигантом (великаном).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F1BBEF-34CF-4976-B2BF-5D47CDE190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4" t="5324" r="17102" b="8792"/>
          <a:stretch/>
        </p:blipFill>
        <p:spPr bwMode="auto">
          <a:xfrm>
            <a:off x="7447722" y="1550504"/>
            <a:ext cx="4568687" cy="486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80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2DFE02-22B5-45EF-870C-C661B05D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Гормоны щитовидной железы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1DC8F-99C7-4A15-BA8E-837AA9B51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690688"/>
            <a:ext cx="9462052" cy="4961903"/>
          </a:xfrm>
        </p:spPr>
        <p:txBody>
          <a:bodyPr>
            <a:normAutofit/>
          </a:bodyPr>
          <a:lstStyle/>
          <a:p>
            <a:r>
              <a:rPr lang="ru-RU" dirty="0"/>
              <a:t>Ее гормоны усиливают энергетический обмен в организме, стимулируя работу </a:t>
            </a:r>
            <a:r>
              <a:rPr lang="ru-RU" dirty="0" err="1"/>
              <a:t>митохондрий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b="1" dirty="0"/>
              <a:t>пониженной функции </a:t>
            </a:r>
            <a:r>
              <a:rPr lang="ru-RU" dirty="0"/>
              <a:t>щитовидной железы сердце работает слабо, температура тела понижена. Сердце не может протолкнуть кровь вверх к сердцу, она застаивается, начинается отек. Это заболевание так и называется — </a:t>
            </a:r>
            <a:r>
              <a:rPr lang="ru-RU" b="1" dirty="0"/>
              <a:t>слизистый отек.</a:t>
            </a:r>
          </a:p>
          <a:p>
            <a:pPr marL="0" indent="0">
              <a:buNone/>
            </a:pPr>
            <a:r>
              <a:rPr lang="ru-RU" dirty="0"/>
              <a:t>Недостаток у детей гормонов щитовидной железы вызывает опасную болезнь — </a:t>
            </a:r>
            <a:r>
              <a:rPr lang="ru-RU" b="1" dirty="0"/>
              <a:t>кретинизм</a:t>
            </a:r>
            <a:r>
              <a:rPr lang="ru-RU" dirty="0"/>
              <a:t>. Больные этой болезнью страдают умственной и физической отсталостью. Они растут в ширину, что приводит к нарушению нормальных пропорций.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2E18C3D-1562-4C01-ABB9-DDC3863F7D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68" r="76474" b="10515"/>
          <a:stretch/>
        </p:blipFill>
        <p:spPr bwMode="auto">
          <a:xfrm>
            <a:off x="9740348" y="1289359"/>
            <a:ext cx="2173356" cy="260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E7FE710-BF29-4FFA-9E77-5541A7E81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6" t="53671" r="47488" b="16299"/>
          <a:stretch/>
        </p:blipFill>
        <p:spPr bwMode="auto">
          <a:xfrm>
            <a:off x="9912625" y="4558385"/>
            <a:ext cx="2173355" cy="183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EE5FB7-4C62-48CA-81C0-C4D51BB00022}"/>
              </a:ext>
            </a:extLst>
          </p:cNvPr>
          <p:cNvSpPr txBox="1"/>
          <p:nvPr/>
        </p:nvSpPr>
        <p:spPr>
          <a:xfrm>
            <a:off x="10045148" y="3857661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Слизистый отек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3BBBA-5D8E-4E70-B0E7-DD8F018EE6C9}"/>
              </a:ext>
            </a:extLst>
          </p:cNvPr>
          <p:cNvSpPr txBox="1"/>
          <p:nvPr/>
        </p:nvSpPr>
        <p:spPr>
          <a:xfrm>
            <a:off x="10217424" y="6478933"/>
            <a:ext cx="1868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Кретинизм</a:t>
            </a:r>
          </a:p>
        </p:txBody>
      </p:sp>
    </p:spTree>
    <p:extLst>
      <p:ext uri="{BB962C8B-B14F-4D97-AF65-F5344CB8AC3E}">
        <p14:creationId xmlns:p14="http://schemas.microsoft.com/office/powerpoint/2010/main" val="256838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51529-E8EE-4FA4-9A6B-11499F16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Гормоны щитовидной железы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3AC708-C624-42D9-BB3D-03B5017D5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914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b="1" dirty="0"/>
              <a:t>гиперфункции</a:t>
            </a:r>
            <a:r>
              <a:rPr lang="ru-RU" dirty="0"/>
              <a:t> щитовидной железы освобождается слишком много энергии. Процессы распада в организме идут очень бурно, человек худеет, развивается пучеглазие, страдает нервная система, он становится чрезмерно раздражительным. Это признаки базедовой болезни.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B63CF79-191C-4865-B673-B661717285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8" t="53671" r="9613"/>
          <a:stretch/>
        </p:blipFill>
        <p:spPr bwMode="auto">
          <a:xfrm>
            <a:off x="8229600" y="1905102"/>
            <a:ext cx="3700669" cy="440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30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CFD85-591F-46CD-9048-2318859E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Гормоны надпочечников, гипофиза, щитовидной железы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2D0DB7-FF3F-490D-8C67-E7805B44B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Стимулируют половое созревание. </a:t>
            </a:r>
          </a:p>
          <a:p>
            <a:pPr marL="0" indent="0">
              <a:buNone/>
            </a:pPr>
            <a:r>
              <a:rPr lang="ru-RU" dirty="0"/>
              <a:t>Развиваются половые железы. Они выделяют гормоны, от которых зависит развитие вторичных половых признаков. У женщин увеличиваются молочные железы, у мужчин начинает расти борода.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439E316-B3CD-4B68-BE1E-2C78A5E33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529" y="3218623"/>
            <a:ext cx="6056244" cy="37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5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ACC81-CC08-47E5-A746-D3AB1B0B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Гормон поджелудочной железы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D5629B-BAA7-4B45-943D-FE8019C45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Инсулин </a:t>
            </a:r>
          </a:p>
          <a:p>
            <a:pPr marL="0" indent="0">
              <a:buNone/>
            </a:pPr>
            <a:r>
              <a:rPr lang="ru-RU" dirty="0"/>
              <a:t>Благодаря инсулину в крови поддерживается постоянное количество глюкозы.</a:t>
            </a:r>
          </a:p>
          <a:p>
            <a:r>
              <a:rPr lang="ru-RU" dirty="0"/>
              <a:t>При заболевании </a:t>
            </a:r>
            <a:r>
              <a:rPr lang="ru-RU" b="1" dirty="0"/>
              <a:t>сахарным диабетом </a:t>
            </a:r>
            <a:r>
              <a:rPr lang="ru-RU" dirty="0"/>
              <a:t>инсулина выделяется недостаточно, в крови накапливается глюкоза, которая не может использоваться клетками и выводится почками из организма.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B544D7B4-6A7C-441B-83DB-B47ED114C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17" y="3891170"/>
            <a:ext cx="5274365" cy="296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23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B2664-E956-4CA1-9D37-FA7DB11A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Гормоны надпочечников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A37C4-FEA8-481E-BFCE-C76D939A5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690688"/>
            <a:ext cx="9634331" cy="5167312"/>
          </a:xfrm>
        </p:spPr>
        <p:txBody>
          <a:bodyPr>
            <a:normAutofit/>
          </a:bodyPr>
          <a:lstStyle/>
          <a:p>
            <a:r>
              <a:rPr lang="ru-RU" dirty="0"/>
              <a:t>Мозговое вещество выделяет два гормона: </a:t>
            </a:r>
            <a:r>
              <a:rPr lang="ru-RU" b="1" dirty="0"/>
              <a:t>адреналин и норадреналин.</a:t>
            </a:r>
          </a:p>
          <a:p>
            <a:pPr marL="0" indent="0">
              <a:buNone/>
            </a:pPr>
            <a:r>
              <a:rPr lang="ru-RU" dirty="0"/>
              <a:t>Эти гормоны повышают работоспособность организма в моменты напряженной физической или психической работы. Они заставляют сердце биться сильнее, повышают артериальное давление крови, увеличивают распад гликогена, который используется мышцами при интенсивной работе.</a:t>
            </a:r>
          </a:p>
          <a:p>
            <a:pPr marL="0" indent="0">
              <a:buNone/>
            </a:pPr>
            <a:r>
              <a:rPr lang="ru-RU" dirty="0"/>
              <a:t>Чтобы избавиться от избытка адреналина и снизить эмоциональное напряжение, существует только одно средство — физическая работа.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AF333B8-E705-4A53-93B3-4F43F8528F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2818" y="4410220"/>
            <a:ext cx="3410156" cy="244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893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338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Глава 9. Эндокринная система </vt:lpstr>
      <vt:lpstr>Гормоны гипофиза</vt:lpstr>
      <vt:lpstr>Гормоны щитовидной железы</vt:lpstr>
      <vt:lpstr>Гормоны щитовидной железы</vt:lpstr>
      <vt:lpstr>Гормоны надпочечников, гипофиза, щитовидной железы</vt:lpstr>
      <vt:lpstr>Гормон поджелудочной железы</vt:lpstr>
      <vt:lpstr>Гормоны надпочечников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9. Эндокринная система </dc:title>
  <dc:creator>Обухова Елена Николаевна</dc:creator>
  <cp:lastModifiedBy>Обухова Елена Николаевна</cp:lastModifiedBy>
  <cp:revision>1</cp:revision>
  <dcterms:created xsi:type="dcterms:W3CDTF">2021-11-04T19:31:37Z</dcterms:created>
  <dcterms:modified xsi:type="dcterms:W3CDTF">2021-11-04T20:27:53Z</dcterms:modified>
</cp:coreProperties>
</file>