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58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5B3-9699-4FAA-AEAB-F5C10B6DA32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715-E1EE-41B8-B79C-F3E45E54F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9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5B3-9699-4FAA-AEAB-F5C10B6DA32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715-E1EE-41B8-B79C-F3E45E54F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8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5B3-9699-4FAA-AEAB-F5C10B6DA32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715-E1EE-41B8-B79C-F3E45E54F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1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5B3-9699-4FAA-AEAB-F5C10B6DA32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715-E1EE-41B8-B79C-F3E45E54F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3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5B3-9699-4FAA-AEAB-F5C10B6DA32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715-E1EE-41B8-B79C-F3E45E54F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1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5B3-9699-4FAA-AEAB-F5C10B6DA32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715-E1EE-41B8-B79C-F3E45E54F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5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5B3-9699-4FAA-AEAB-F5C10B6DA32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715-E1EE-41B8-B79C-F3E45E54F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7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5B3-9699-4FAA-AEAB-F5C10B6DA32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715-E1EE-41B8-B79C-F3E45E54F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7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5B3-9699-4FAA-AEAB-F5C10B6DA32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715-E1EE-41B8-B79C-F3E45E54F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4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5B3-9699-4FAA-AEAB-F5C10B6DA32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715-E1EE-41B8-B79C-F3E45E54F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0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45B3-9699-4FAA-AEAB-F5C10B6DA32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715-E1EE-41B8-B79C-F3E45E54F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0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45B3-9699-4FAA-AEAB-F5C10B6DA323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E715-E1EE-41B8-B79C-F3E45E54F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56618-FE2D-452B-9ABD-A5DB8B09F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660" y="1870745"/>
            <a:ext cx="4414706" cy="52348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Глава 4. Дыхательная система</a:t>
            </a: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C80131-EA98-420C-96A8-D34CD7886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589" y="2601119"/>
            <a:ext cx="5754848" cy="16557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§24. Строение легких. Газообмен в лёгких и тканях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664BC0-2DDD-4BDE-8B3F-8EE8281B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084" y="4256881"/>
            <a:ext cx="2188654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5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13E6D-5DA0-4773-BBE1-5CC833D5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4727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Строение легких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1C13A-72F9-48CA-8122-E4BB3A86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74" y="902835"/>
            <a:ext cx="7886700" cy="20584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У человека два лёгких. Они расположены в грудной области тела и покрыты оболочкой –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легочной плеврой.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Плевра покрывает внутреннюю поверхность грудной полости (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пристеночная плевра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 Между пристеночной и легочной плеврой имеется щель —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плевральная полость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Она заполнена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плевральной жидкостью.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Легкие состоят из ветвящихся бронхов, концы которых заканчиваются альвеолами. </a:t>
            </a:r>
            <a:endParaRPr lang="ru-RU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CBACA7-F726-4360-8AD7-D80ECBD08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57" y="3713149"/>
            <a:ext cx="3880009" cy="20584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2C5FB2-E80F-47FC-996E-2257EBAA0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1" t="6593" r="2725" b="3029"/>
          <a:stretch/>
        </p:blipFill>
        <p:spPr>
          <a:xfrm>
            <a:off x="4999193" y="3713148"/>
            <a:ext cx="3516157" cy="2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3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3033A-8474-4B7F-8DED-1A2F48ED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33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Газообмен в легких и тканях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08FB8-AF4C-49F9-AB92-1428FEB8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2183"/>
            <a:ext cx="7886700" cy="2109523"/>
          </a:xfrm>
        </p:spPr>
        <p:txBody>
          <a:bodyPr/>
          <a:lstStyle/>
          <a:p>
            <a:r>
              <a:rPr lang="ru-RU" dirty="0"/>
              <a:t>   В легких кровь освобождается от углекислого газа и насыщается кислородом.</a:t>
            </a:r>
          </a:p>
          <a:p>
            <a:r>
              <a:rPr lang="ru-RU" dirty="0"/>
              <a:t>   В тканях кровь отдает кислород и насыщается углекислым газом</a:t>
            </a:r>
          </a:p>
        </p:txBody>
      </p:sp>
    </p:spTree>
    <p:extLst>
      <p:ext uri="{BB962C8B-B14F-4D97-AF65-F5344CB8AC3E}">
        <p14:creationId xmlns:p14="http://schemas.microsoft.com/office/powerpoint/2010/main" val="224303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3C24E-0C32-47D2-BD66-9D62547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717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Газообмен в легких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E7AD2-53A7-47DE-941D-381DA96B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96" y="1153794"/>
            <a:ext cx="7886700" cy="23940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По артериям малого круга кровообращения в легкие поступает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венозная кровь.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воздухе кислорода значительно больше, чем в венозной крови. Поэтому он в результате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диффузии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свободно проходит через стенки альвеол и капилляров в кровь. Здесь кровь соединяется с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гемоглобином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Кровь насыщается кислородом и становится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артериальной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Газообмен между кровью 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альвеолярным воздухом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идет непрерывно.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BFCC9B-7F63-4708-931D-697AE651A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28" y="3547831"/>
            <a:ext cx="5541235" cy="30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4C8D6-4CB3-421E-9A32-E42073AE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722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Газообмен в тканях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F058B-99F0-4D8E-AC98-D9E5685C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   Артериальная кровь по сосудам большого круга кровообращения направляется к органам тела. Кислород благодаря диффузии свободно проходит через стенки капилляров в клетки. Образуется углекислый газ, который поступает из клеток тканей в кровь. Кровь из артериальной превращается в венозную. Она возвращается к легким и здесь снова становится артериальной.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6AEE7C2-173A-4C2F-B478-9CA154F1D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18" y="3284728"/>
            <a:ext cx="5723564" cy="326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4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4BF2BD-1ED7-4C4D-97ED-6B4E52685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8495"/>
            <a:ext cx="7886700" cy="69946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Проверь себя!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A7A03-B824-4518-BCF8-49CB59CFAFD0}"/>
              </a:ext>
            </a:extLst>
          </p:cNvPr>
          <p:cNvSpPr txBox="1"/>
          <p:nvPr/>
        </p:nvSpPr>
        <p:spPr>
          <a:xfrm>
            <a:off x="2457974" y="1275127"/>
            <a:ext cx="4830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Чем покрыты лёгкие?</a:t>
            </a:r>
          </a:p>
        </p:txBody>
      </p:sp>
      <p:sp>
        <p:nvSpPr>
          <p:cNvPr id="5" name="нет 4">
            <a:extLst>
              <a:ext uri="{FF2B5EF4-FFF2-40B4-BE49-F238E27FC236}">
                <a16:creationId xmlns:a16="http://schemas.microsoft.com/office/drawing/2014/main" id="{B27DB0E1-FAC7-4571-8048-D7EE87B3650A}"/>
              </a:ext>
            </a:extLst>
          </p:cNvPr>
          <p:cNvSpPr txBox="1"/>
          <p:nvPr/>
        </p:nvSpPr>
        <p:spPr>
          <a:xfrm>
            <a:off x="1048371" y="4618622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Бронхами</a:t>
            </a:r>
          </a:p>
        </p:txBody>
      </p:sp>
      <p:sp>
        <p:nvSpPr>
          <p:cNvPr id="7" name="верно">
            <a:extLst>
              <a:ext uri="{FF2B5EF4-FFF2-40B4-BE49-F238E27FC236}">
                <a16:creationId xmlns:a16="http://schemas.microsoft.com/office/drawing/2014/main" id="{DACD1A88-2C26-41A1-B9A1-9DD0509C02FC}"/>
              </a:ext>
            </a:extLst>
          </p:cNvPr>
          <p:cNvSpPr txBox="1"/>
          <p:nvPr/>
        </p:nvSpPr>
        <p:spPr>
          <a:xfrm>
            <a:off x="972027" y="3915130"/>
            <a:ext cx="2606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Легочной плеврой</a:t>
            </a:r>
          </a:p>
        </p:txBody>
      </p:sp>
      <p:sp>
        <p:nvSpPr>
          <p:cNvPr id="8" name="нет 2">
            <a:extLst>
              <a:ext uri="{FF2B5EF4-FFF2-40B4-BE49-F238E27FC236}">
                <a16:creationId xmlns:a16="http://schemas.microsoft.com/office/drawing/2014/main" id="{5342519F-2F02-47BB-BABD-77E833F454D1}"/>
              </a:ext>
            </a:extLst>
          </p:cNvPr>
          <p:cNvSpPr txBox="1"/>
          <p:nvPr/>
        </p:nvSpPr>
        <p:spPr>
          <a:xfrm>
            <a:off x="997784" y="3211638"/>
            <a:ext cx="3258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Плевральной полостью</a:t>
            </a:r>
          </a:p>
        </p:txBody>
      </p:sp>
      <p:sp>
        <p:nvSpPr>
          <p:cNvPr id="10" name="нет 1">
            <a:extLst>
              <a:ext uri="{FF2B5EF4-FFF2-40B4-BE49-F238E27FC236}">
                <a16:creationId xmlns:a16="http://schemas.microsoft.com/office/drawing/2014/main" id="{55CC41F0-F9DA-434E-9A96-EB86ECDBB974}"/>
              </a:ext>
            </a:extLst>
          </p:cNvPr>
          <p:cNvSpPr txBox="1"/>
          <p:nvPr/>
        </p:nvSpPr>
        <p:spPr>
          <a:xfrm>
            <a:off x="972027" y="2508146"/>
            <a:ext cx="347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Плевральной жидкостью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873291-B81F-4725-9C65-2998A9FB0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17" y="3875985"/>
            <a:ext cx="638175" cy="4762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277C6-E1D8-4B98-A79B-66317BCB5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92" y="2164894"/>
            <a:ext cx="1473680" cy="11347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C110DC-CED0-4EF7-A48E-E8ED5F9E3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50" y="2919099"/>
            <a:ext cx="1473680" cy="11347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65DB33-6505-4A27-8947-E5160CE9B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74" y="4282087"/>
            <a:ext cx="1473680" cy="11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3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29BB624C1837B46BEA015951FBDAF8F" ma:contentTypeVersion="7" ma:contentTypeDescription="Создание документа." ma:contentTypeScope="" ma:versionID="28ef0bea9663971e7b94d728df7c62e0">
  <xsd:schema xmlns:xsd="http://www.w3.org/2001/XMLSchema" xmlns:xs="http://www.w3.org/2001/XMLSchema" xmlns:p="http://schemas.microsoft.com/office/2006/metadata/properties" xmlns:ns3="3868e677-5974-48a6-8088-32fbc1f86e08" xmlns:ns4="26eeb073-6f55-432b-aa89-d96671543c00" targetNamespace="http://schemas.microsoft.com/office/2006/metadata/properties" ma:root="true" ma:fieldsID="8009d7b5f19e30a463299c6eeda616a8" ns3:_="" ns4:_="">
    <xsd:import namespace="3868e677-5974-48a6-8088-32fbc1f86e08"/>
    <xsd:import namespace="26eeb073-6f55-432b-aa89-d96671543c0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8e677-5974-48a6-8088-32fbc1f86e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eb073-6f55-432b-aa89-d96671543c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F990E3-4EDF-40C2-9466-449113F92C7D}">
  <ds:schemaRefs>
    <ds:schemaRef ds:uri="http://schemas.microsoft.com/office/2006/documentManagement/types"/>
    <ds:schemaRef ds:uri="http://purl.org/dc/elements/1.1/"/>
    <ds:schemaRef ds:uri="3868e677-5974-48a6-8088-32fbc1f86e08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6eeb073-6f55-432b-aa89-d96671543c0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62E6A0D-856E-446D-AD3C-E55BE4B862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5D3D49-6731-49C4-A356-4162A124A5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8e677-5974-48a6-8088-32fbc1f86e08"/>
    <ds:schemaRef ds:uri="26eeb073-6f55-432b-aa89-d96671543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234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Глава 4. Дыхательная система</vt:lpstr>
      <vt:lpstr>Строение легких</vt:lpstr>
      <vt:lpstr>Газообмен в легких и тканях</vt:lpstr>
      <vt:lpstr>Газообмен в легких</vt:lpstr>
      <vt:lpstr>Газообмен в тканях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4. Дыхательная система</dc:title>
  <dc:creator>Бард Янина Валерьевна</dc:creator>
  <cp:lastModifiedBy>Бард Янина Валерьевна</cp:lastModifiedBy>
  <cp:revision>1</cp:revision>
  <dcterms:created xsi:type="dcterms:W3CDTF">2021-10-30T11:11:42Z</dcterms:created>
  <dcterms:modified xsi:type="dcterms:W3CDTF">2021-10-31T12:46:36Z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0x010100529BB624C1837B46BEA015951FBDAF8F</vt:lpwstr>
  </property>
</Properties>
</file>