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5C36F-6B51-40B2-8E3D-1FA67AA28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FA5547-7390-401A-A1B6-38DCE068C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1F249-BCB6-4831-9302-522AE681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E4D7-1808-475F-8BA0-E2E90CD0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D16B7-9C9C-43B0-AE32-3DA65F5B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3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D96B0-D3A8-441E-A6AF-86897669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5A768E-A71D-44BD-AFE1-621DA92FD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C784A-0157-4A9A-A9BE-82D2D219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B15C25-A1B7-4B5B-9DD0-4C80037B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D1C3D-A9A4-426B-BA14-F7469E1D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8EA44E-C6E8-4568-AC2A-AE3EA6742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4ED51-2A20-4A7B-8E66-4FDA979EA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1E276-C6A2-40D5-9C03-A8B73BC8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D8D83-6604-405D-B529-57BD653E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1201E6-88AE-4440-A542-F2E5C8D0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1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81D74-08FE-451E-BB70-8BB5A406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64DB4D-A3DD-4373-9C3D-47450D31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2AD52-EB46-4C47-A0AB-2883D5EC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A733-A3A3-43BF-A7CC-D114D29C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90982-FD72-4E3B-B9CD-ACEB7682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0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9BFE-FBF8-4D53-BCB9-B11C77CB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F8B2B-3581-42EA-8B23-C6EA8AE9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944F8-B3E8-4364-B48B-3035712D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A62C3-8E86-4A06-A22A-492E50C2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5E56F-2A6D-45F2-9029-FB109003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0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C066A-0C7B-4490-B8AE-02F9CC76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AEDFB-9B7F-4243-877D-C8C5E8CFE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BE3F3F-C811-464E-AA2B-F6E4095D3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05E751-3C10-4CB3-B0A1-FDF0BE98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8F8BED-BA63-4288-A842-AE28F7AD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6CD948-4848-4D6F-B271-BF35E0D7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4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B0BDB-A572-42AC-A9D8-305385FC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1B282-DADC-4918-A0CB-17EF562B4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8EFADC-95BC-4C6E-A213-81AE927D3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4B7E01-D2DC-42E1-ABEB-083822C8D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06B154-E292-4E8A-B995-92D4B1330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DB77C8-02F1-49AD-BD22-25E27340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1F9DC4-54EC-4272-96B2-60B41414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3FC96-046C-4F0C-A48F-C22E69EB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7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AC21E-D3E2-4F4F-896B-F4BED40A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DA4E38-D6E4-4D65-8A79-1DDC7630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D05590-0B8C-47FD-AEAF-F802CA06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0BC557-48C8-4C4B-AA89-6285BC30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2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4ECE8A-83C8-45DD-83F6-CF75F161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C9424E-950A-4FC4-B936-25C41E68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CD7F52-29D1-493A-8BAB-10A1E9E8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3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F84D9-74E2-4B83-B2C4-07C5711C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C9C5D-0E88-4C2D-9CEA-1C1F4DE70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8F742C-9272-4953-8436-95A2A923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20DDE7-A313-486F-928A-C12D449B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970BB5-30D7-4146-A197-B1646F29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D05D9A-05E1-4438-9866-0E8F5C7B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0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1F6D2-23AC-4239-A019-19CB4A4C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4EA17A-4EA0-487E-8F29-8488A5225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630434-8794-422C-9884-D10A2553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AC21B6-46BB-4089-8021-66BB79C3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F2D13-BDEC-4C99-8E60-C33C1B55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9DD730-C30A-4B39-806D-4F91A6D3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6622A-8D4F-4715-80DB-3478FA13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F7EAA0-1A5E-4B3D-ACE5-ECE57EAC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741B2-439D-4B50-AE80-139A6686F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ECB8-ACC4-4DC7-9811-E4DFB884222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E688D-AE66-4A28-BC0A-95299789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731BD-6E60-4F99-984D-2DA70765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7759-97C0-4F5F-B32B-BF5E482E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7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185D3-887E-48FE-BE4C-BEDB314C0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Кровь. Кровообращение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6D0989-8AC2-42B9-9BBE-F64CCB929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§15. Иммунитет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B43B3D3-4479-418D-9F9D-8665E352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3" b="99468" l="10000" r="95109">
                        <a14:foregroundMark x1="59565" y1="16489" x2="64457" y2="7713"/>
                        <a14:foregroundMark x1="64457" y1="7713" x2="69239" y2="17287"/>
                        <a14:foregroundMark x1="69239" y1="17287" x2="69783" y2="24468"/>
                        <a14:foregroundMark x1="56924" y1="97196" x2="56522" y2="97872"/>
                        <a14:foregroundMark x1="62065" y1="88564" x2="59986" y2="92054"/>
                        <a14:foregroundMark x1="56522" y1="97872" x2="53913" y2="99734"/>
                        <a14:foregroundMark x1="73478" y1="27926" x2="76957" y2="26862"/>
                        <a14:foregroundMark x1="89674" y1="42819" x2="92826" y2="56915"/>
                        <a14:foregroundMark x1="94398" y1="77611" x2="95109" y2="86968"/>
                        <a14:foregroundMark x1="92826" y1="56915" x2="93438" y2="64957"/>
                        <a14:foregroundMark x1="95109" y1="86968" x2="94783" y2="87766"/>
                        <a14:foregroundMark x1="89891" y1="78191" x2="89457" y2="81649"/>
                        <a14:foregroundMark x1="66957" y1="76862" x2="65761" y2="83777"/>
                        <a14:foregroundMark x1="67283" y1="46011" x2="67283" y2="46011"/>
                        <a14:foregroundMark x1="63043" y1="9309" x2="63043" y2="9309"/>
                        <a14:backgroundMark x1="59783" y1="91489" x2="56304" y2="95479"/>
                        <a14:backgroundMark x1="94022" y1="67553" x2="95326" y2="76862"/>
                        <a14:backgroundMark x1="94022" y1="67553" x2="94022" y2="67553"/>
                        <a14:backgroundMark x1="94022" y1="68351" x2="94022" y2="68351"/>
                        <a14:backgroundMark x1="94022" y1="65160" x2="93804" y2="68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8763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EDD36-2F1F-4BD3-A1E0-AD9721B7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Иммунитет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E428D-5143-4E79-95FF-DD5A93A0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Иммунитетом называют способность организма находить чужеродные тела и вещества (антигены) и избавляться от них.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2CACB3-24C2-4955-8A4A-2CF3B68A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4C5FF"/>
              </a:clrFrom>
              <a:clrTo>
                <a:srgbClr val="84C5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34" y="2514291"/>
            <a:ext cx="5652931" cy="38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2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47128-6093-4F11-BEA4-312BF23E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Органы иммунной системы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D7BB1A-9C5B-4DE9-AEB5-693AF3CC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772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Костный мозг, вилочковая железа (тимус), лимфатические узлы, лимфатические сосуды, селезенка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FA2CB71-1BDD-4806-AF9E-E5F23E23E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2" t="35077" r="3808"/>
          <a:stretch/>
        </p:blipFill>
        <p:spPr bwMode="auto">
          <a:xfrm>
            <a:off x="3684104" y="1895061"/>
            <a:ext cx="4585253" cy="49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9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D2DBD-13F1-4D40-9BDD-B88530D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иммунитета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5B89851B-A325-4E21-AD62-48C83F854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608504"/>
              </p:ext>
            </p:extLst>
          </p:nvPr>
        </p:nvGraphicFramePr>
        <p:xfrm>
          <a:off x="838200" y="1825623"/>
          <a:ext cx="10515600" cy="473420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611640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3216532"/>
                    </a:ext>
                  </a:extLst>
                </a:gridCol>
              </a:tblGrid>
              <a:tr h="40074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Иммунитет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14819"/>
                  </a:ext>
                </a:extLst>
              </a:tr>
              <a:tr h="433346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Клеточный </a:t>
                      </a:r>
                      <a:r>
                        <a:rPr lang="ru-RU" dirty="0"/>
                        <a:t>–</a:t>
                      </a:r>
                    </a:p>
                    <a:p>
                      <a:pPr algn="ctr"/>
                      <a:r>
                        <a:rPr lang="ru-RU" dirty="0"/>
                        <a:t>уничтожение чужеродных тел осуществляют клетки</a:t>
                      </a:r>
                    </a:p>
                    <a:p>
                      <a:pPr algn="ctr"/>
                      <a:r>
                        <a:rPr lang="ru-RU" dirty="0"/>
                        <a:t>Был открыт: </a:t>
                      </a:r>
                    </a:p>
                    <a:p>
                      <a:pPr algn="ctr"/>
                      <a:r>
                        <a:rPr lang="ru-RU" dirty="0"/>
                        <a:t>Мечниковым И.И.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Гуморальный</a:t>
                      </a:r>
                      <a:r>
                        <a:rPr lang="ru-RU" dirty="0"/>
                        <a:t> –</a:t>
                      </a:r>
                    </a:p>
                    <a:p>
                      <a:pPr algn="ctr"/>
                      <a:r>
                        <a:rPr lang="ru-RU" dirty="0"/>
                        <a:t>чужеродные тела уничтожаются с помощью химических веществ</a:t>
                      </a:r>
                    </a:p>
                    <a:p>
                      <a:pPr algn="ctr"/>
                      <a:r>
                        <a:rPr lang="ru-RU" dirty="0"/>
                        <a:t>Был открыт: </a:t>
                      </a:r>
                    </a:p>
                    <a:p>
                      <a:pPr algn="ctr"/>
                      <a:r>
                        <a:rPr lang="ru-RU" dirty="0"/>
                        <a:t>П. Эрлихом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68719"/>
                  </a:ext>
                </a:extLst>
              </a:tr>
            </a:tbl>
          </a:graphicData>
        </a:graphic>
      </p:graphicFrame>
      <p:pic>
        <p:nvPicPr>
          <p:cNvPr id="11" name="Рисунок 10" descr="Изображение выглядит как мужчина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4043587E-9547-4713-AFBB-BB9EC85AC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37" y="3535015"/>
            <a:ext cx="1936246" cy="269200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жчина, человек, сте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8B25B27F-A2D9-4EE4-A9FD-A23C90E3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464" y="3658199"/>
            <a:ext cx="1961799" cy="26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07911-3870-4AFE-91DD-7DD97D0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иммунитета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EC883C8-8AC9-433A-AD9F-D5B5F58AA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912569"/>
              </p:ext>
            </p:extLst>
          </p:nvPr>
        </p:nvGraphicFramePr>
        <p:xfrm>
          <a:off x="596348" y="1669775"/>
          <a:ext cx="10532165" cy="47310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87618">
                  <a:extLst>
                    <a:ext uri="{9D8B030D-6E8A-4147-A177-3AD203B41FA5}">
                      <a16:colId xmlns:a16="http://schemas.microsoft.com/office/drawing/2014/main" val="999799846"/>
                    </a:ext>
                  </a:extLst>
                </a:gridCol>
                <a:gridCol w="5244547">
                  <a:extLst>
                    <a:ext uri="{9D8B030D-6E8A-4147-A177-3AD203B41FA5}">
                      <a16:colId xmlns:a16="http://schemas.microsoft.com/office/drawing/2014/main" val="1806914345"/>
                    </a:ext>
                  </a:extLst>
                </a:gridCol>
              </a:tblGrid>
              <a:tr h="41708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Иммунитет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635797"/>
                  </a:ext>
                </a:extLst>
              </a:tr>
              <a:tr h="431393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Активный –</a:t>
                      </a:r>
                    </a:p>
                    <a:p>
                      <a:pPr algn="ctr"/>
                      <a:r>
                        <a:rPr lang="ru-RU" b="1" dirty="0"/>
                        <a:t>Иммунитет, который был выработан в организме человека в результате болезни или введению ему вакцины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Пассивный – </a:t>
                      </a:r>
                    </a:p>
                    <a:p>
                      <a:pPr algn="ctr"/>
                      <a:r>
                        <a:rPr lang="ru-RU" b="1" dirty="0"/>
                        <a:t>Введение готовых антител, выработанных другим организмом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710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C70951-EAA1-4826-98F1-35FE974F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147" y="3429000"/>
            <a:ext cx="2414154" cy="24141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021744-F9FC-40B7-84FF-3E9E3A174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8913" t="31522" r="18478" b="6449"/>
          <a:stretch/>
        </p:blipFill>
        <p:spPr>
          <a:xfrm>
            <a:off x="6188765" y="3218094"/>
            <a:ext cx="4426226" cy="28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815CA-4D4F-4130-B852-6593CEFA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Предупредительные прививки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23464-123D-4D8F-9D4E-28555861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Вакцина</a:t>
            </a:r>
            <a:r>
              <a:rPr lang="ru-RU" dirty="0"/>
              <a:t>- жидкость, содержащая ослабленные микробы или их яды.</a:t>
            </a:r>
          </a:p>
          <a:p>
            <a:pPr marL="0" indent="0">
              <a:buNone/>
            </a:pPr>
            <a:r>
              <a:rPr lang="ru-RU" b="1" dirty="0"/>
              <a:t>Лечебная сыворотка</a:t>
            </a:r>
            <a:r>
              <a:rPr lang="ru-RU" dirty="0"/>
              <a:t>-</a:t>
            </a:r>
            <a:r>
              <a:rPr lang="ru-RU" b="1" dirty="0"/>
              <a:t> </a:t>
            </a:r>
            <a:r>
              <a:rPr lang="ru-RU" dirty="0"/>
              <a:t>содержит антитела в готовом виде.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Появление многих вакцин от различных болезней связано с именем Луи Пастера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A8B4F6A-C88D-4065-B785-7757C401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75" y="3643599"/>
            <a:ext cx="3855049" cy="32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51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139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Глава 3. Кровь. Кровообращение</vt:lpstr>
      <vt:lpstr>Иммунитет</vt:lpstr>
      <vt:lpstr>Органы иммунной системы</vt:lpstr>
      <vt:lpstr>Классификация иммунитета</vt:lpstr>
      <vt:lpstr>Классификация иммунитета</vt:lpstr>
      <vt:lpstr>Предупредительные прививки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3. Кровь. Кровообращение</dc:title>
  <dc:creator>Обухова Елена Николаевна</dc:creator>
  <cp:lastModifiedBy>Обухова Елена Николаевна</cp:lastModifiedBy>
  <cp:revision>1</cp:revision>
  <dcterms:created xsi:type="dcterms:W3CDTF">2021-10-15T10:07:30Z</dcterms:created>
  <dcterms:modified xsi:type="dcterms:W3CDTF">2021-10-15T12:08:23Z</dcterms:modified>
</cp:coreProperties>
</file>