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EBDDC3-63A3-4104-94AC-BA59B32A6C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950C5C1-BD63-4B3B-B618-11BF2CA136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17CC0FD-590E-453B-B71F-8CD57AAAB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9C482-D090-497C-954E-2646521E6DC3}" type="datetimeFigureOut">
              <a:rPr lang="ru-RU" smtClean="0"/>
              <a:t>12.11.2021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7168C75-406D-4EAE-930D-CC3B384AD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F3FC88C-DD88-483B-9601-06217C7D6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46196-98ED-4019-8EF0-D833AE4859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1033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57ED0C-6190-4A65-BB2A-E83CD7187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0167003-3EC9-479D-8A7D-0C73DED731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026AEFB-86E1-43AE-BDB1-97CAE7C957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9C482-D090-497C-954E-2646521E6DC3}" type="datetimeFigureOut">
              <a:rPr lang="ru-RU" smtClean="0"/>
              <a:t>12.11.2021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1FE1FE3-BEC8-409A-9960-BF5019580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9FDB116-C8D0-4112-8708-DE8282839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46196-98ED-4019-8EF0-D833AE4859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5569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D4CCE0D-612D-4EC5-AAE0-77FD289F69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F480CB9-2B86-4DA1-90D2-F0C080C701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F90D93-5868-4FA0-9B4F-5C86F6EF3A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9C482-D090-497C-954E-2646521E6DC3}" type="datetimeFigureOut">
              <a:rPr lang="ru-RU" smtClean="0"/>
              <a:t>12.11.2021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825C836-569D-4600-807B-713B4EA62B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42EF2CB-458D-425D-A85C-1A17D6943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46196-98ED-4019-8EF0-D833AE4859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9158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0062AD-B1BD-435F-BB08-68A3ED1636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97F8517-A6BE-463E-87E8-9D624568B3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2C17D70-E6C8-4018-8AB8-FDB33D0C1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9C482-D090-497C-954E-2646521E6DC3}" type="datetimeFigureOut">
              <a:rPr lang="ru-RU" smtClean="0"/>
              <a:t>12.11.2021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79B5A71-02B4-41C4-AD67-10BA60EF6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A2458B4-755F-436E-8540-563586054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46196-98ED-4019-8EF0-D833AE4859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1362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CC7C24-F80B-4B18-A509-45CFEA10B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9412698-12D1-4941-98E1-F9E632FF34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1DA9F24-8EEC-4539-9FFD-561580529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9C482-D090-497C-954E-2646521E6DC3}" type="datetimeFigureOut">
              <a:rPr lang="ru-RU" smtClean="0"/>
              <a:t>12.11.2021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A9A42B8-CF7F-4716-9B73-D4670F3505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8C79EB7-9B4F-4B2A-AE0C-86491A669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46196-98ED-4019-8EF0-D833AE4859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7989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89A0C3-7564-4507-890B-FD136B4AE6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73949CC-C676-423C-95C5-82DA466469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BF6CE5F-BE75-4FE6-A806-01B2EAAE8E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C456865-7B73-4E74-A87D-9C360D31D2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9C482-D090-497C-954E-2646521E6DC3}" type="datetimeFigureOut">
              <a:rPr lang="ru-RU" smtClean="0"/>
              <a:t>12.11.2021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5E26492-8B70-476E-B2D1-445C68C7B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6A3D329-73C9-4B75-AC75-3A17A4EC6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46196-98ED-4019-8EF0-D833AE4859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2262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A24967-9EA5-476D-B14E-123E8E380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501E6B1-EE30-4111-A584-7EF2F85375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5478EC5-D8B0-4EBE-BE8D-A89FF08512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5510CB3-49A0-40A3-8828-F3CE9B42B1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2C6A785-3D85-41E7-8551-934ADF6076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98D1DBA-E300-474A-89A3-A506643F9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9C482-D090-497C-954E-2646521E6DC3}" type="datetimeFigureOut">
              <a:rPr lang="ru-RU" smtClean="0"/>
              <a:t>12.11.2021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44D732B-ED1F-4B13-9A2A-A98BE6A00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BDCC6E4-67E1-430D-9F0A-520B0787D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46196-98ED-4019-8EF0-D833AE4859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1674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B61063-8D3C-403B-BFFE-8D5D1832B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56E92B5-D715-442C-8769-6C9FDB62B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9C482-D090-497C-954E-2646521E6DC3}" type="datetimeFigureOut">
              <a:rPr lang="ru-RU" smtClean="0"/>
              <a:t>12.11.2021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CB5B340-8B46-4B62-AC4E-6977D86B9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75110B7-8C7D-477A-B734-B05D7C498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46196-98ED-4019-8EF0-D833AE4859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9921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847C81E-EE78-486C-BCC9-12E782E5D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9C482-D090-497C-954E-2646521E6DC3}" type="datetimeFigureOut">
              <a:rPr lang="ru-RU" smtClean="0"/>
              <a:t>12.11.2021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9288837-9B84-44BF-BB43-C0E505234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4D98197-93C8-4A5B-A931-FE2667B6E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46196-98ED-4019-8EF0-D833AE4859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3366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3AF47F-C655-45ED-892B-33357B350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117F87C-FF2A-401A-BB4F-BBC9A351FB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8EAED75-30AD-4644-895E-8893C49E1A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4A03365-478C-4249-8FA6-3A222DAA89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9C482-D090-497C-954E-2646521E6DC3}" type="datetimeFigureOut">
              <a:rPr lang="ru-RU" smtClean="0"/>
              <a:t>12.11.2021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F82839E-3F30-47B7-8A9F-3D6CBEDAC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EE4701B-2DDE-4DE8-A41D-9F85701CF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46196-98ED-4019-8EF0-D833AE4859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1667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1E61BC-6EF6-4850-BE2D-E7D825A9E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0695DDB-10C5-4B58-9101-8C27306F33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5E8BE75-FB2F-4A7F-8B85-9C8C066FA6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A7E0910-8502-43BA-8FBA-7AB34F9FFC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9C482-D090-497C-954E-2646521E6DC3}" type="datetimeFigureOut">
              <a:rPr lang="ru-RU" smtClean="0"/>
              <a:t>12.11.2021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CF8F7F0-B388-4D87-864B-A011ED805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4FDCB84-4895-450C-93F3-ACC4370AB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46196-98ED-4019-8EF0-D833AE4859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4073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F12A53-CA68-4782-A6A5-C4067E940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2812EB9-CB39-4A68-A0F0-274B891A64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9BD74D5-F0AF-4C31-8177-2B98205AB2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89C482-D090-497C-954E-2646521E6DC3}" type="datetimeFigureOut">
              <a:rPr lang="ru-RU" smtClean="0"/>
              <a:t>12.11.2021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4DF912A-9B3B-4471-BF71-56CC19696C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A17E432-558E-4F02-9D62-73C6099C8A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46196-98ED-4019-8EF0-D833AE4859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7009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3CCB23-3068-4011-8751-6D6E8D3E45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8108" y="665798"/>
            <a:ext cx="11264348" cy="2387600"/>
          </a:xfrm>
        </p:spPr>
        <p:txBody>
          <a:bodyPr>
            <a:normAutofit/>
          </a:bodyPr>
          <a:lstStyle/>
          <a:p>
            <a:r>
              <a:rPr lang="ru-RU" sz="4400" dirty="0"/>
              <a:t>Глава 13. Индивидуальное развитие организма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A29385F-A131-4316-A7CF-70032AA48E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053398"/>
            <a:ext cx="9144000" cy="1655762"/>
          </a:xfrm>
        </p:spPr>
        <p:txBody>
          <a:bodyPr/>
          <a:lstStyle/>
          <a:p>
            <a:r>
              <a:rPr lang="ru-RU" dirty="0"/>
              <a:t>§65. Внутриутробное развитие организма. Развитие после рождения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297C5979-3390-4F02-A686-001BDF3E71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471" b="89882" l="9250" r="84500">
                        <a14:foregroundMark x1="35572" y1="11412" x2="39625" y2="6000"/>
                        <a14:foregroundMark x1="39625" y1="6000" x2="46813" y2="8235"/>
                        <a14:foregroundMark x1="46813" y1="8235" x2="48125" y2="9647"/>
                        <a14:foregroundMark x1="39750" y1="5588" x2="42000" y2="5588"/>
                        <a14:foregroundMark x1="23500" y1="74412" x2="22500" y2="73824"/>
                        <a14:foregroundMark x1="22063" y1="73824" x2="21063" y2="74765"/>
                        <a14:foregroundMark x1="63750" y1="84059" x2="69188" y2="89941"/>
                        <a14:foregroundMark x1="69188" y1="89941" x2="69688" y2="83647"/>
                        <a14:foregroundMark x1="82438" y1="73059" x2="82875" y2="78471"/>
                        <a14:foregroundMark x1="82250" y1="72647" x2="84500" y2="77471"/>
                        <a14:backgroundMark x1="30938" y1="82706" x2="38063" y2="83882"/>
                        <a14:backgroundMark x1="41813" y1="83647" x2="56938" y2="82118"/>
                        <a14:backgroundMark x1="56938" y1="82118" x2="60250" y2="82882"/>
                        <a14:backgroundMark x1="60250" y1="82882" x2="60250" y2="82882"/>
                        <a14:backgroundMark x1="72375" y1="82529" x2="82000" y2="79412"/>
                        <a14:backgroundMark x1="25563" y1="76706" x2="23750" y2="76882"/>
                        <a14:backgroundMark x1="35188" y1="12000" x2="35188" y2="12000"/>
                        <a14:backgroundMark x1="35000" y1="11412" x2="35000" y2="12765"/>
                        <a14:backgroundMark x1="35000" y1="12765" x2="35000" y2="127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38" r="6885" b="6861"/>
          <a:stretch/>
        </p:blipFill>
        <p:spPr bwMode="auto">
          <a:xfrm>
            <a:off x="8451246" y="3429000"/>
            <a:ext cx="3281210" cy="3422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60621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A0240D-1D02-4809-9D14-3E196C10C1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Созревание плода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51CFAED-28F3-4F88-B596-F6D81210B5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/>
              <a:t>Оплодотворение происходит в маточной трубе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94B7983-745E-4907-AD53-F54558AA79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461" b="7963"/>
          <a:stretch/>
        </p:blipFill>
        <p:spPr bwMode="auto">
          <a:xfrm>
            <a:off x="1050588" y="2340319"/>
            <a:ext cx="10090823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82934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A55F4F-BC78-4BE9-BBC9-4C1C889145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/>
              <a:t>Созревание плода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9565667-0DB9-4DC5-9906-4F618FD2A9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760" y="1825625"/>
            <a:ext cx="8623495" cy="4351338"/>
          </a:xfrm>
        </p:spPr>
        <p:txBody>
          <a:bodyPr>
            <a:normAutofit/>
          </a:bodyPr>
          <a:lstStyle/>
          <a:p>
            <a:r>
              <a:rPr lang="ru-RU" dirty="0"/>
              <a:t>Прежде всего формируются </a:t>
            </a:r>
            <a:r>
              <a:rPr lang="ru-RU" b="1" dirty="0"/>
              <a:t>хорда</a:t>
            </a:r>
            <a:r>
              <a:rPr lang="ru-RU" dirty="0"/>
              <a:t>, </a:t>
            </a:r>
            <a:r>
              <a:rPr lang="ru-RU" b="1" dirty="0"/>
              <a:t>спинной</a:t>
            </a:r>
            <a:r>
              <a:rPr lang="ru-RU" dirty="0"/>
              <a:t> и </a:t>
            </a:r>
            <a:r>
              <a:rPr lang="ru-RU" b="1" dirty="0"/>
              <a:t>головной мозг</a:t>
            </a:r>
            <a:r>
              <a:rPr lang="ru-RU" dirty="0"/>
              <a:t>, </a:t>
            </a:r>
            <a:r>
              <a:rPr lang="ru-RU" b="1" dirty="0"/>
              <a:t>кишечник</a:t>
            </a:r>
            <a:r>
              <a:rPr lang="ru-RU" dirty="0"/>
              <a:t>, </a:t>
            </a:r>
            <a:r>
              <a:rPr lang="ru-RU" b="1" dirty="0"/>
              <a:t>печень</a:t>
            </a:r>
            <a:r>
              <a:rPr lang="ru-RU" dirty="0"/>
              <a:t> и </a:t>
            </a:r>
            <a:r>
              <a:rPr lang="ru-RU" b="1" dirty="0"/>
              <a:t>сердце</a:t>
            </a:r>
            <a:r>
              <a:rPr lang="ru-RU" dirty="0"/>
              <a:t>. </a:t>
            </a:r>
          </a:p>
          <a:p>
            <a:r>
              <a:rPr lang="ru-RU" dirty="0"/>
              <a:t>В месте прикрепления зародыша к матке образуется </a:t>
            </a:r>
            <a:r>
              <a:rPr lang="ru-RU" b="1" dirty="0"/>
              <a:t>плацента</a:t>
            </a:r>
            <a:r>
              <a:rPr lang="ru-RU" dirty="0"/>
              <a:t>. Плодом зародыш начинают называть только после образования плаценты.</a:t>
            </a:r>
          </a:p>
          <a:p>
            <a:r>
              <a:rPr lang="ru-RU" dirty="0"/>
              <a:t>По </a:t>
            </a:r>
            <a:r>
              <a:rPr lang="ru-RU" b="1" dirty="0"/>
              <a:t>пупочному канатику </a:t>
            </a:r>
            <a:r>
              <a:rPr lang="ru-RU" dirty="0"/>
              <a:t>в тело плода идут кровеносные сосуды. </a:t>
            </a:r>
          </a:p>
          <a:p>
            <a:r>
              <a:rPr lang="ru-RU" dirty="0"/>
              <a:t>Созревание плода продолжается </a:t>
            </a:r>
            <a:r>
              <a:rPr lang="ru-RU" b="1" dirty="0"/>
              <a:t>40 недель</a:t>
            </a:r>
            <a:r>
              <a:rPr lang="ru-RU" dirty="0"/>
              <a:t>, после чего на свет появляется ребенок.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6DEE9F3D-CBBE-40AF-B6D4-BC8A684FD7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4452" y="1521923"/>
            <a:ext cx="5439173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77553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93F24592-5C98-4984-B4A8-6002DC06C1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-27097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dirty="0"/>
              <a:t>Образование и развитие плода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B0854012-102F-491C-93C4-CF70AF27C782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2"/>
          <a:srcRect l="29763" t="20118" r="30975" b="22983"/>
          <a:stretch/>
        </p:blipFill>
        <p:spPr>
          <a:xfrm>
            <a:off x="2409202" y="849777"/>
            <a:ext cx="7373595" cy="6008223"/>
          </a:xfrm>
        </p:spPr>
      </p:pic>
    </p:spTree>
    <p:extLst>
      <p:ext uri="{BB962C8B-B14F-4D97-AF65-F5344CB8AC3E}">
        <p14:creationId xmlns:p14="http://schemas.microsoft.com/office/powerpoint/2010/main" val="41247278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67B49A8C-06D9-4F73-AEDC-82F333CEA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Как растёт человек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CF08DE9-B271-40C8-9408-9471942E4C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1312"/>
            <a:ext cx="10515600" cy="4351338"/>
          </a:xfrm>
        </p:spPr>
        <p:txBody>
          <a:bodyPr/>
          <a:lstStyle/>
          <a:p>
            <a:r>
              <a:rPr lang="ru-RU" dirty="0"/>
              <a:t>Рост человека идет неравномерно. Каждая часть тела, каждый орган развивается по своей программе.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0E6B8A0-F759-45D2-AEF7-72F91D55B6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116" t="16599" r="30192" b="43997"/>
          <a:stretch/>
        </p:blipFill>
        <p:spPr>
          <a:xfrm>
            <a:off x="2747888" y="2383935"/>
            <a:ext cx="7015089" cy="4235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6470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363090-0B37-4662-AD95-96DB30062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Полуростовой скачок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62C179E-D8EA-46FE-9B25-1A1E84D10E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941234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Его называют </a:t>
            </a:r>
            <a:r>
              <a:rPr lang="ru-RU" dirty="0" err="1"/>
              <a:t>полуростовым</a:t>
            </a:r>
            <a:r>
              <a:rPr lang="ru-RU" dirty="0"/>
              <a:t> потому, что после его прохождения длина тела достигает половины окончательной величины. О том, прошел он или нет, можно судить по филиппинскому тесту.</a:t>
            </a:r>
          </a:p>
          <a:p>
            <a:pPr marL="0" indent="0" algn="ctr">
              <a:buNone/>
            </a:pPr>
            <a:r>
              <a:rPr lang="ru-RU" dirty="0"/>
              <a:t>Чем это важно?</a:t>
            </a:r>
          </a:p>
          <a:p>
            <a:r>
              <a:rPr lang="ru-RU" dirty="0"/>
              <a:t>изменилось строение грудной клетки и брюшное дыхание сменилось грудобрюшным</a:t>
            </a:r>
          </a:p>
          <a:p>
            <a:r>
              <a:rPr lang="ru-RU" dirty="0"/>
              <a:t>начали работать сосудосуживающие рефлексы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2A84C8C-29A1-48C6-B82B-79BF2BB816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846" t="33428" r="30423" b="38455"/>
          <a:stretch/>
        </p:blipFill>
        <p:spPr>
          <a:xfrm>
            <a:off x="7962314" y="1825625"/>
            <a:ext cx="4079632" cy="385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6528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CA92CD-8C2C-4036-9634-BF4542DA86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Ростовой скачок в подростковом возрасте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E49B928-27EA-4768-A824-EF9B6B8239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391400" cy="4351338"/>
          </a:xfrm>
        </p:spPr>
        <p:txBody>
          <a:bodyPr>
            <a:normAutofit lnSpcReduction="10000"/>
          </a:bodyPr>
          <a:lstStyle/>
          <a:p>
            <a:r>
              <a:rPr lang="ru-RU" dirty="0"/>
              <a:t>Руки растут так интенсивно, что организм не успевает приспособиться к их новым размерам       неуклюжесть и размашистость движений. </a:t>
            </a:r>
          </a:p>
          <a:p>
            <a:r>
              <a:rPr lang="ru-RU" dirty="0"/>
              <a:t>После этого начинают расти ноги. Только когда они достигнут своего окончательного размера, включается в рост туловище. </a:t>
            </a:r>
          </a:p>
          <a:p>
            <a:r>
              <a:rPr lang="ru-RU" dirty="0"/>
              <a:t>Туловище сначала растет в высоту, а уже затем начинается рост в ширину. В этот период окончательно формируется телосложение человека.</a:t>
            </a:r>
          </a:p>
        </p:txBody>
      </p:sp>
      <p:cxnSp>
        <p:nvCxnSpPr>
          <p:cNvPr id="5" name="Прямая со стрелкой 4">
            <a:extLst>
              <a:ext uri="{FF2B5EF4-FFF2-40B4-BE49-F238E27FC236}">
                <a16:creationId xmlns:a16="http://schemas.microsoft.com/office/drawing/2014/main" id="{BF31E7CE-013C-436E-8495-6B2B1649A92E}"/>
              </a:ext>
            </a:extLst>
          </p:cNvPr>
          <p:cNvCxnSpPr/>
          <p:nvPr/>
        </p:nvCxnSpPr>
        <p:spPr>
          <a:xfrm>
            <a:off x="2769705" y="2729948"/>
            <a:ext cx="424069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2FA1774-49F2-4448-A284-DFC1C11E88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088" t="16216" r="52717" b="36612"/>
          <a:stretch/>
        </p:blipFill>
        <p:spPr>
          <a:xfrm>
            <a:off x="8444948" y="1297763"/>
            <a:ext cx="3309730" cy="5419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6190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F8D931-1ECC-457C-ADD3-513141044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/>
              <a:t>Календарный возраст и биологический возраст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11507BE-882A-452F-8C68-D39739315D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Рост и развитие человека у разных людей происходят в разные сроки</a:t>
            </a:r>
          </a:p>
          <a:p>
            <a:r>
              <a:rPr lang="ru-RU" dirty="0"/>
              <a:t>Биологический возраст для каждого человека свой</a:t>
            </a:r>
          </a:p>
          <a:p>
            <a:r>
              <a:rPr lang="ru-RU" dirty="0"/>
              <a:t>Девочки, как правило, развиваются быстрее. У многих мальчиков развитие несколько задерживается, и все это в пределах нормы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0D006E34-7D14-42D0-ABF5-E9638F7263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6942" y="4169672"/>
            <a:ext cx="5138116" cy="2569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034883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262</Words>
  <Application>Microsoft Office PowerPoint</Application>
  <PresentationFormat>Широкоэкранный</PresentationFormat>
  <Paragraphs>25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Тема Office</vt:lpstr>
      <vt:lpstr>Глава 13. Индивидуальное развитие организма</vt:lpstr>
      <vt:lpstr>Созревание плода</vt:lpstr>
      <vt:lpstr>Созревание плода</vt:lpstr>
      <vt:lpstr>Образование и развитие плода</vt:lpstr>
      <vt:lpstr>Как растёт человек</vt:lpstr>
      <vt:lpstr>Полуростовой скачок</vt:lpstr>
      <vt:lpstr>Ростовой скачок в подростковом возрасте</vt:lpstr>
      <vt:lpstr>Календарный возраст и биологический возраст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Глава 13. Индивидуальное развитие организма</dc:title>
  <dc:creator>Обухова Елена Николаевна</dc:creator>
  <cp:lastModifiedBy>Обухова Елена Николаевна</cp:lastModifiedBy>
  <cp:revision>1</cp:revision>
  <dcterms:created xsi:type="dcterms:W3CDTF">2021-11-12T16:50:58Z</dcterms:created>
  <dcterms:modified xsi:type="dcterms:W3CDTF">2021-11-12T17:58:12Z</dcterms:modified>
</cp:coreProperties>
</file>