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6D2271-956D-4676-B531-92DB85B880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624CBC6-3115-43E3-BF7A-EA04362DCB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9F44B11-4148-41A0-A1BA-D06EF6646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C11B0-C595-427F-AEA6-3DF84B6914CE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5F8EFB3-C357-431C-A6D0-10C5C303E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BE01ECB-5BBD-4860-AC62-9EFEE6AF4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85062-753D-4680-9BEC-5E4A087378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4114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22B76D-44ED-4C47-9947-E223C723C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6D1FB98-9EAD-4CA2-A3E6-ED7606E865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28CCCE7-3794-4754-BF8B-11D2FDBB7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C11B0-C595-427F-AEA6-3DF84B6914CE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BFB8E5-0917-4698-88EA-55360E426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91B006B-61A0-4E0C-BB1D-8B16C829F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85062-753D-4680-9BEC-5E4A087378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4377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6043FDF-B097-4C4E-8563-AFF39540FE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2D32CB2-C4D7-4095-8417-F77FCEACEE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32A26A3-444F-4EBD-8060-B5053A68D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C11B0-C595-427F-AEA6-3DF84B6914CE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303D04B-AD65-4A37-80A9-4713115B7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E84FBB-DEAE-429A-9118-70932DCD5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85062-753D-4680-9BEC-5E4A087378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3316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DE354D-5158-4EE8-BA6B-7BA30B52A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F390C2C-EC26-4F4B-BB03-FA3FAE079B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1FA63FA-784D-480B-A7A1-0002AF5B3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C11B0-C595-427F-AEA6-3DF84B6914CE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6010D70-C96D-4A65-8F4E-ACB61919E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C4E363-E5B2-41A9-BD32-4E9AD0A19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85062-753D-4680-9BEC-5E4A087378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2616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40CAF0-5131-4BE8-807A-9844D24D5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B21E9C4-EB89-4826-89E9-789C2F8E0F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03972B-D7DD-4C2F-AB68-B1C5BA4E8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C11B0-C595-427F-AEA6-3DF84B6914CE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8448C62-F595-4802-B667-6326B347A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FB3C163-B86A-4015-8B0E-EDA54FC99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85062-753D-4680-9BEC-5E4A087378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7898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961CC8-B329-483A-BCE7-6A911146E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E599106-7F26-4CAE-AD1B-F230287A76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D6E2FFB-4DCB-4A07-BEDC-C94F40A632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8D903D8-0831-4A40-AC64-C711A98A5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C11B0-C595-427F-AEA6-3DF84B6914CE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10392FB-DCEE-4D2C-8C2A-5001F7AEC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0479EF6-94DC-4FF2-84AE-B9302E050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85062-753D-4680-9BEC-5E4A087378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7918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935A8F-8B46-44EF-813A-52BA4459E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368E45D-5D72-4C11-B545-5133377394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BB18AAF-044D-4B25-9490-8F2D77C608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B282943-4CE7-4F19-82D6-DEB12A8913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C7A4819-6C34-4088-99E7-A0B4ED952D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E2F62FE-B546-41DC-B93A-B680597AB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C11B0-C595-427F-AEA6-3DF84B6914CE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175013C-3D4E-4579-BB45-4EDAFF345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BE663C2-FDFC-41C2-9FCF-55DCD114C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85062-753D-4680-9BEC-5E4A087378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5151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FA4F8A-40E5-496E-ABD3-26FCDFC0D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B9BA014-D807-4613-AE4E-35DC65073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C11B0-C595-427F-AEA6-3DF84B6914CE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D890120-360A-4E5C-AFB7-7E072CA94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DC891A2-F741-4BF7-B9B8-CCDEE7AA4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85062-753D-4680-9BEC-5E4A087378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9944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BB8B4E9-01C7-4DB2-B911-0E85A77EF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C11B0-C595-427F-AEA6-3DF84B6914CE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0C9D612-1B13-4618-B2F0-B7CC2D966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C4BA2BA-AB32-4D57-92A2-9E38D3B25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85062-753D-4680-9BEC-5E4A087378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4160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1108C3-46D1-46E5-82EC-BF90F8E8E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A257088-C1F1-4FB9-8C89-2D5E1CC0D8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CFC5F4F-07B0-4068-B12A-D2FAE32FFA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53DF561-C7A0-4F4C-A623-0DC726C7B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C11B0-C595-427F-AEA6-3DF84B6914CE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6B61C11-EEB5-4104-BFA1-54FBD9CE9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BEB591E-AB17-4A3C-A451-0F1ECC504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85062-753D-4680-9BEC-5E4A087378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1366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EE32F7-49A5-44FF-8711-641367BDC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B38EE54-11D3-48CD-833D-0C8E9570CD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459EB72-5372-4B25-A068-B815794DF2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38306B-D3DD-40E6-9BE5-9585A7692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C11B0-C595-427F-AEA6-3DF84B6914CE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50B0F3D-B680-44AF-822F-364D36D6E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B27D2DE-2F0F-43C9-B604-DC3B352C4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85062-753D-4680-9BEC-5E4A087378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1444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8E9FD7-86EB-4A60-90F3-368618736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014332C-826D-41D7-B0EF-4FBCA652FE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D81D7A-11EC-40BC-9DE7-441D66E932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5C11B0-C595-427F-AEA6-3DF84B6914CE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D63B7AB-F4DF-4FF3-B202-8823A8D774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F67CB5-3BA5-4DF3-A6DF-58262224D6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385062-753D-4680-9BEC-5E4A087378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1421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B8BC2B-0A84-4A18-94CF-F18B05620B4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400"/>
              <a:t>Глава 13. Индивидуальное развитие организма</a:t>
            </a:r>
            <a:endParaRPr lang="ru-RU" sz="44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56CA3ED-503C-4881-9D09-200F826DD1F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/>
              <a:t>§63. Половая система человека</a:t>
            </a:r>
            <a:endParaRPr lang="ru-RU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6B62F3D-43D4-41E1-8808-0FC4847677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71" b="89882" l="9250" r="84500">
                        <a14:foregroundMark x1="35572" y1="11412" x2="39625" y2="6000"/>
                        <a14:foregroundMark x1="39625" y1="6000" x2="46813" y2="8235"/>
                        <a14:foregroundMark x1="46813" y1="8235" x2="48125" y2="9647"/>
                        <a14:foregroundMark x1="39750" y1="5588" x2="42000" y2="5588"/>
                        <a14:foregroundMark x1="23500" y1="74412" x2="22500" y2="73824"/>
                        <a14:foregroundMark x1="22063" y1="73824" x2="21063" y2="74765"/>
                        <a14:foregroundMark x1="63750" y1="84059" x2="69188" y2="89941"/>
                        <a14:foregroundMark x1="69188" y1="89941" x2="69688" y2="83647"/>
                        <a14:foregroundMark x1="82438" y1="73059" x2="82875" y2="78471"/>
                        <a14:foregroundMark x1="82250" y1="72647" x2="84500" y2="77471"/>
                        <a14:backgroundMark x1="30938" y1="82706" x2="38063" y2="83882"/>
                        <a14:backgroundMark x1="41813" y1="83647" x2="56938" y2="82118"/>
                        <a14:backgroundMark x1="56938" y1="82118" x2="60250" y2="82882"/>
                        <a14:backgroundMark x1="60250" y1="82882" x2="60250" y2="82882"/>
                        <a14:backgroundMark x1="72375" y1="82529" x2="82000" y2="79412"/>
                        <a14:backgroundMark x1="25563" y1="76706" x2="23750" y2="76882"/>
                        <a14:backgroundMark x1="35188" y1="12000" x2="35188" y2="12000"/>
                        <a14:backgroundMark x1="35000" y1="11412" x2="35000" y2="12765"/>
                        <a14:backgroundMark x1="35000" y1="12765" x2="35000" y2="127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38" r="6885" b="6861"/>
          <a:stretch/>
        </p:blipFill>
        <p:spPr bwMode="auto">
          <a:xfrm>
            <a:off x="7705658" y="2870170"/>
            <a:ext cx="3823734" cy="3987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7917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A98AA4-680B-47D4-9925-87CAC83C7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Факторы, определяющие пол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815DAAF-2AAC-4D0F-BE43-FA4F001EFF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При оплодотворении образуется зигота (оплодотворенная яйцеклетка), в которой число хромосом восстанавливается (к 23 материнским добавляются 23 отцовские).</a:t>
            </a:r>
          </a:p>
          <a:p>
            <a:pPr marL="0" indent="0">
              <a:buNone/>
            </a:pPr>
            <a:r>
              <a:rPr lang="ru-RU" dirty="0"/>
              <a:t>У женщин в соматических клетках имеются две одинаковые половые хромосомы XX, в клетках мужчин они разные — X и Y.</a:t>
            </a:r>
          </a:p>
          <a:p>
            <a:pPr marL="0" indent="0">
              <a:buNone/>
            </a:pPr>
            <a:r>
              <a:rPr lang="ru-RU" dirty="0"/>
              <a:t>При оплодотворении возможно образование зиготы с ХХ-хромосомами (девочка) и с XY-хромосомами (мальчик).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D88AD2DD-747F-4918-920F-F826F26B47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7796" y="4248443"/>
            <a:ext cx="2535503" cy="2454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6602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A5119D-E9DD-4C1F-ACAC-D6094185C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/>
              <a:t>Женская половая система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3AD92E3-56F8-44E2-9071-234DB5B065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80886"/>
            <a:ext cx="6119191" cy="4811989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состоит из </a:t>
            </a:r>
            <a:r>
              <a:rPr lang="ru-RU" b="1" dirty="0"/>
              <a:t>двух яичников </a:t>
            </a:r>
            <a:r>
              <a:rPr lang="ru-RU" dirty="0"/>
              <a:t>и </a:t>
            </a:r>
            <a:r>
              <a:rPr lang="ru-RU" b="1" dirty="0"/>
              <a:t>маточных труб, матки</a:t>
            </a:r>
            <a:r>
              <a:rPr lang="ru-RU" dirty="0"/>
              <a:t> и наружных половых органов.</a:t>
            </a:r>
          </a:p>
          <a:p>
            <a:r>
              <a:rPr lang="ru-RU" dirty="0"/>
              <a:t>Каждая из яйцеклеток находится в особом пузырьке — фолликуле.</a:t>
            </a:r>
          </a:p>
          <a:p>
            <a:r>
              <a:rPr lang="ru-RU" dirty="0"/>
              <a:t>Менструация отторжение слизистой оболочки матки, сопровождающееся кровотечением</a:t>
            </a: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F5D84147-6A2D-4C01-A078-CF6A025B5D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8" t="11487" r="4116"/>
          <a:stretch/>
        </p:blipFill>
        <p:spPr bwMode="auto">
          <a:xfrm>
            <a:off x="6683054" y="2173788"/>
            <a:ext cx="4945084" cy="354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13972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1CE60B-1AB2-4712-870A-60E9F1E0D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Мужская половая система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2A75FF-032D-4D35-8560-ED8FC155A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97496"/>
            <a:ext cx="7126357" cy="46794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включает </a:t>
            </a:r>
            <a:r>
              <a:rPr lang="ru-RU" b="1" dirty="0"/>
              <a:t>2 яичка (семенника) </a:t>
            </a:r>
            <a:r>
              <a:rPr lang="ru-RU" dirty="0"/>
              <a:t>с придатками яичек, </a:t>
            </a:r>
            <a:r>
              <a:rPr lang="ru-RU" b="1" dirty="0"/>
              <a:t>семявыводящие протоки </a:t>
            </a:r>
            <a:r>
              <a:rPr lang="ru-RU" dirty="0"/>
              <a:t>и ряд желёз, в том числе предстательную, или </a:t>
            </a:r>
            <a:r>
              <a:rPr lang="ru-RU" b="1" dirty="0"/>
              <a:t>простату</a:t>
            </a:r>
            <a:r>
              <a:rPr lang="ru-RU" dirty="0"/>
              <a:t>.</a:t>
            </a:r>
          </a:p>
          <a:p>
            <a:r>
              <a:rPr lang="ru-RU" dirty="0"/>
              <a:t>Мужские половые клетки (сперматозоиды) размещаются в мошонке</a:t>
            </a:r>
          </a:p>
          <a:p>
            <a:r>
              <a:rPr lang="ru-RU" dirty="0"/>
              <a:t>Накопленные сперматозоиды выводятся либо во время половых контактов, либо во время непроизвольных семяизвержений — </a:t>
            </a:r>
            <a:r>
              <a:rPr lang="ru-RU" i="1" dirty="0"/>
              <a:t>поллюций</a:t>
            </a:r>
            <a:r>
              <a:rPr lang="ru-RU" dirty="0"/>
              <a:t> (обычно в ночное время).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6C40D82-7CDE-4561-BC41-7B03D1A24E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231" t="13522" r="32154" b="33735"/>
          <a:stretch/>
        </p:blipFill>
        <p:spPr>
          <a:xfrm>
            <a:off x="8579406" y="1315741"/>
            <a:ext cx="3052690" cy="544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2703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86E1DE-19D7-48A6-A89F-F865A3062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Половые и возрастные особенности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0930687-45B9-4EF0-9433-B81D5123AD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Половое созревание у юношей длится от 10-11 до 17-18 лет, у девушек — от 8-10 до 16-17 лет.</a:t>
            </a:r>
          </a:p>
          <a:p>
            <a:r>
              <a:rPr lang="ru-RU" dirty="0"/>
              <a:t>Менструации и поллюции — нормальные физиологические явления</a:t>
            </a:r>
          </a:p>
          <a:p>
            <a:r>
              <a:rPr lang="ru-RU" dirty="0"/>
              <a:t>Иногда во время полового созревания у юношей начинают опухать и болеть молочные железы, из них выделяются капельки секрета (это связано с перестройкой гормональной деятельности)</a:t>
            </a:r>
          </a:p>
          <a:p>
            <a:r>
              <a:rPr lang="ru-RU" dirty="0"/>
              <a:t>Наружные половые органы необходимо ежедневно подмывать. Нечистоплотность может стать причиной ряда заболеваний наружных половых органов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7D5DF4FD-0148-4101-BACC-7DB98229AF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8291" y="1825625"/>
            <a:ext cx="2011017" cy="2011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445599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1179</TotalTime>
  <Words>242</Words>
  <Application>Microsoft Office PowerPoint</Application>
  <PresentationFormat>Широкоэкранный</PresentationFormat>
  <Paragraphs>19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Тема Office</vt:lpstr>
      <vt:lpstr>Глава 13. Индивидуальное развитие организма</vt:lpstr>
      <vt:lpstr>Факторы, определяющие пол</vt:lpstr>
      <vt:lpstr>Женская половая система</vt:lpstr>
      <vt:lpstr>Мужская половая система</vt:lpstr>
      <vt:lpstr>Половые и возрастные особенности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Глава 13. Индивидуальное развитие организма</dc:title>
  <dc:creator>Обухова Елена Николаевна</dc:creator>
  <cp:lastModifiedBy>Обухова Елена Николаевна</cp:lastModifiedBy>
  <cp:revision>1</cp:revision>
  <dcterms:created xsi:type="dcterms:W3CDTF">2021-11-11T21:11:32Z</dcterms:created>
  <dcterms:modified xsi:type="dcterms:W3CDTF">2021-11-12T16:50:36Z</dcterms:modified>
</cp:coreProperties>
</file>