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D13B2-ABBC-4E2F-A0D0-FEB85E4C2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551152-4152-44D9-9B98-F63CD4EF9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0A979-07D0-4281-B3A3-C55D727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C446B-F3E9-4E06-BE2A-DCBF9C95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600AE-CFA7-4DE1-9C40-CED232EC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9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BE446-2D0C-496A-8DB8-24C89616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948735-CB38-4038-871C-46290EE34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E8E8F6-1ADC-4FB4-9166-333732BA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E4386B-7E8D-4374-852E-29FA7B71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88BEE7-08D7-4FB4-9C8E-11B87D06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5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7D77DF-AE98-46BD-91B7-52A4C244F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1B4C0A-99BC-4190-8373-49197E444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B6426-39FC-49B9-9D54-828C3A6E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2957F0-C713-442F-96CD-A6F3DC1C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8D35D0-2A50-4B1D-B17C-54B6FFB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64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884FC-31BA-4A3C-A7C7-95074F9B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FC89B-CD39-4F47-894E-F6581980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32F3E-0961-4FEE-BF9B-D880BB37E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8AD0A-1021-4C9F-83D3-3BDE9A5A0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4FDE9-6C92-4D34-9FE4-A490C3D5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2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70D7C-5380-4AE6-9214-677294A39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882FA-A599-498A-8C43-11D82C204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537315-1A99-442B-BE15-ABB0AF6F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F3E30-13AA-4CDF-A9D5-E02F3D34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C1221-93E3-4CE2-B254-9A611598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4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51B65-64F9-47A6-85E2-D01C9D30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F243C4-AD5D-49F4-AD95-5FD09E9D8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04185E-5D80-4648-AE1A-B53E876C3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42EF12-D5F6-41FE-9B0F-75806FA9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AD9C01-5CBF-4CF2-9EE2-C52D250A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C0FCD4-F768-48CA-947B-35FE2C1A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6F4E9-13E4-4975-AAD8-FB20CCF2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B176A-2CA2-41FB-8F03-460819716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B6E3DF-CF83-4F4D-BB2F-5F278E995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406D96-1801-421E-AA30-6D05D6148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C5DCB6-C6A6-47F0-9014-3C8D79B0C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36687C-E94F-41F6-A73C-EB8B165BA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D2CB5A-8364-446F-AE50-A56FEDFA2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9E9360-A73D-4CFF-A29F-9B1B0ED3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9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B0595-841F-45B0-A485-938F8B23B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4DE35A-C31E-4D3F-87E1-E25BD7E2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39BEC1-37FC-4D2E-BC46-353B85779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E25BB-4A02-4C90-89AC-1D63387F8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4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8E5E1B-084B-4E23-9E6C-F67D966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8AD0A2-5AAB-4F56-9F9B-3161ED41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8A587B-FAEF-49B5-B6B0-A531A569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DB5F3-B787-431E-8234-C49E20A7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356DB-B34C-4604-BCF7-966631F68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BF155-6A22-400F-B14F-F9E9BA7BD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E9C618-D10D-45C9-A15C-6D1614AD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19AEE-D793-42F9-8C93-42874B6F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8444AC-23F0-4C4D-9D37-5A97FC9D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0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27C87-20EE-4A34-A3A8-133A0356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E1A0E1-19FF-48BB-B054-38532B1A6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0416E-EA37-4A7F-90C7-CB84C54F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18E48D-3920-4F82-905B-2A5CF6C6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394BE2-EB25-47B7-BE78-02C33BB2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8CE1DF-4ECF-4D7F-8AE0-A449DBADC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57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57A86-3071-47FA-95FA-119F2874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DFE2D6-8ECA-4F13-BA3A-75DB6A35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00BC6-6766-4136-B6F7-E013F5F0B4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1231-A640-47F8-A4F3-9E295F6D97DA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86259-2137-4521-8A71-D938EEED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033F6-0B85-42C1-9F9A-D3D1D959C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9ECA2-F7C3-4964-A9FE-CCDDCC4F05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3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A637E-1F55-4D32-A0F8-B914E8FC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3151"/>
            <a:ext cx="9568070" cy="2387600"/>
          </a:xfrm>
        </p:spPr>
        <p:txBody>
          <a:bodyPr>
            <a:normAutofit/>
          </a:bodyPr>
          <a:lstStyle/>
          <a:p>
            <a:r>
              <a:rPr lang="ru-RU" sz="4400" dirty="0"/>
              <a:t>Глава 11. Органы чувств. Анализаторы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46E441-E0CB-48BF-9609-3582E2F93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043927"/>
            <a:ext cx="9144000" cy="1655762"/>
          </a:xfrm>
        </p:spPr>
        <p:txBody>
          <a:bodyPr/>
          <a:lstStyle/>
          <a:p>
            <a:r>
              <a:rPr lang="ru-RU" dirty="0"/>
              <a:t>§54. Органы слуха и равновесия. Их анализаторы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B21AC89-1D11-4508-ABAD-26797C7E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647" y="3558932"/>
            <a:ext cx="4504703" cy="30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8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6341A-ED01-4E26-9FB6-41E6E856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Значение органа слуха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D223E6-BB63-41DE-A900-0D14AA32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 слуха позволяет человеку различать и определять звуки </a:t>
            </a:r>
          </a:p>
          <a:p>
            <a:r>
              <a:rPr lang="ru-RU" dirty="0"/>
              <a:t>с помощью слуха мы воспринимаем речь, общаемся между собой, получаем информацию, учимся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8780FA-B6C5-472F-A07A-03B50C9854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5" t="19517" r="5363" b="7053"/>
          <a:stretch/>
        </p:blipFill>
        <p:spPr bwMode="auto">
          <a:xfrm>
            <a:off x="3379303" y="3340642"/>
            <a:ext cx="5433393" cy="351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28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C3909-1A17-42F8-B074-31FB02AF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Строение органа слуха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3CCC0-5FE0-45D7-A54D-D2A3778F1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Органами слуха являются </a:t>
            </a:r>
            <a:r>
              <a:rPr lang="ru-RU" b="1" dirty="0"/>
              <a:t>уши</a:t>
            </a:r>
            <a:r>
              <a:rPr lang="ru-RU" dirty="0"/>
              <a:t> </a:t>
            </a:r>
          </a:p>
          <a:p>
            <a:r>
              <a:rPr lang="ru-RU" dirty="0"/>
              <a:t>Каждое ухо состоит из трех отделов: </a:t>
            </a:r>
            <a:r>
              <a:rPr lang="ru-RU" b="1" dirty="0"/>
              <a:t>наружного, среднего и внутреннего</a:t>
            </a:r>
            <a:r>
              <a:rPr lang="ru-RU" dirty="0"/>
              <a:t> уха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C12151-D86F-425D-9AC3-B74AE8AE2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8750" l="10000" r="90000">
                        <a14:foregroundMark x1="44534" y1="37840" x2="45526" y2="31000"/>
                        <a14:foregroundMark x1="42444" y1="52250" x2="44054" y2="41151"/>
                        <a14:foregroundMark x1="45636" y1="27250" x2="43111" y2="14750"/>
                        <a14:foregroundMark x1="43111" y1="14750" x2="30222" y2="9750"/>
                        <a14:foregroundMark x1="30222" y1="9750" x2="25111" y2="21500"/>
                        <a14:foregroundMark x1="25111" y1="21500" x2="25889" y2="62000"/>
                        <a14:foregroundMark x1="25889" y1="62000" x2="29333" y2="80000"/>
                        <a14:foregroundMark x1="29333" y1="80000" x2="33889" y2="92250"/>
                        <a14:foregroundMark x1="33889" y1="92250" x2="36815" y2="95816"/>
                        <a14:foregroundMark x1="39522" y1="92463" x2="41222" y2="56750"/>
                        <a14:foregroundMark x1="41222" y1="56750" x2="43333" y2="47250"/>
                        <a14:foregroundMark x1="58667" y1="13250" x2="65333" y2="4750"/>
                        <a14:foregroundMark x1="65333" y1="4750" x2="70778" y2="11500"/>
                        <a14:foregroundMark x1="70778" y1="11500" x2="71333" y2="15000"/>
                        <a14:backgroundMark x1="41778" y1="97000" x2="37444" y2="99500"/>
                        <a14:backgroundMark x1="39444" y1="95750" x2="39444" y2="95750"/>
                        <a14:backgroundMark x1="46778" y1="27250" x2="46778" y2="31000"/>
                        <a14:backgroundMark x1="45333" y1="38500" x2="44778" y2="41750"/>
                        <a14:backgroundMark x1="39778" y1="95000" x2="38222" y2="97500"/>
                        <a14:backgroundMark x1="39444" y1="95250" x2="39444" y2="95250"/>
                        <a14:backgroundMark x1="40000" y1="95000" x2="39000" y2="9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27" y="3140397"/>
            <a:ext cx="7917346" cy="35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12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99E2D-43CB-4285-B6BB-F67CA2162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Наружное ухо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B8F7D-C3CC-47C8-BF15-3C8D6EEE5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6"/>
            <a:ext cx="10515600" cy="47457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образуют </a:t>
            </a:r>
            <a:r>
              <a:rPr lang="ru-RU" b="1" dirty="0"/>
              <a:t>ушная раковина </a:t>
            </a:r>
            <a:r>
              <a:rPr lang="ru-RU" dirty="0"/>
              <a:t>и </a:t>
            </a:r>
            <a:r>
              <a:rPr lang="ru-RU" b="1" dirty="0"/>
              <a:t>слуховой проход</a:t>
            </a:r>
            <a:r>
              <a:rPr lang="ru-RU" dirty="0"/>
              <a:t>, который заканчивается </a:t>
            </a:r>
            <a:r>
              <a:rPr lang="ru-RU" b="1" dirty="0"/>
              <a:t>барабанной перепонкой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CB421F3-ACF2-4B62-85FA-FABB56F6F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5436" b="1744"/>
          <a:stretch/>
        </p:blipFill>
        <p:spPr bwMode="auto">
          <a:xfrm>
            <a:off x="2907272" y="2330437"/>
            <a:ext cx="6377456" cy="429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96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706CD-429B-4153-9E55-EE8DE1AB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Среднее ухо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36C6DA-A782-4C09-83C9-AD3F4215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487"/>
            <a:ext cx="5602357" cy="4732476"/>
          </a:xfrm>
        </p:spPr>
        <p:txBody>
          <a:bodyPr>
            <a:normAutofit/>
          </a:bodyPr>
          <a:lstStyle/>
          <a:p>
            <a:r>
              <a:rPr lang="ru-RU" sz="2400" dirty="0"/>
              <a:t>находятся три маленькие </a:t>
            </a:r>
            <a:r>
              <a:rPr lang="ru-RU" sz="2400" b="1" dirty="0"/>
              <a:t>слуховые косточки </a:t>
            </a:r>
            <a:r>
              <a:rPr lang="ru-RU" sz="2400" dirty="0"/>
              <a:t>(молоточек, наковальня, стремечко), которые колебания барабанной перепонки передают </a:t>
            </a:r>
            <a:r>
              <a:rPr lang="ru-RU" sz="2400" b="1" dirty="0"/>
              <a:t>перепонке овального окна</a:t>
            </a:r>
            <a:r>
              <a:rPr lang="ru-RU" sz="2400" dirty="0"/>
              <a:t>, отделяющего среднее ухо от внутреннего</a:t>
            </a:r>
          </a:p>
          <a:p>
            <a:r>
              <a:rPr lang="ru-RU" sz="2400" dirty="0"/>
              <a:t>благодаря наличию </a:t>
            </a:r>
            <a:r>
              <a:rPr lang="ru-RU" sz="2400" b="1" dirty="0"/>
              <a:t>перетопки круглого окна </a:t>
            </a:r>
            <a:r>
              <a:rPr lang="ru-RU" sz="2400" dirty="0"/>
              <a:t>жидкость внутреннего уха точно повторяет эти колебания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ECAE73A-4B73-494F-89E9-C4C04BCA95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28" b="93611" l="11771" r="89688">
                        <a14:foregroundMark x1="31095" y1="21026" x2="28333" y2="19722"/>
                        <a14:foregroundMark x1="28333" y1="19722" x2="21250" y2="22083"/>
                        <a14:foregroundMark x1="21250" y1="22083" x2="20439" y2="23194"/>
                        <a14:foregroundMark x1="17012" y1="28523" x2="12083" y2="41667"/>
                        <a14:foregroundMark x1="14109" y1="67258" x2="14271" y2="69306"/>
                        <a14:foregroundMark x1="12083" y1="41667" x2="13711" y2="62236"/>
                        <a14:foregroundMark x1="14271" y1="69306" x2="20208" y2="88611"/>
                        <a14:foregroundMark x1="20208" y1="88611" x2="25624" y2="88297"/>
                        <a14:foregroundMark x1="28156" y1="87083" x2="31900" y2="81613"/>
                        <a14:foregroundMark x1="43497" y1="72877" x2="49375" y2="70694"/>
                        <a14:foregroundMark x1="62377" y1="77229" x2="62917" y2="77500"/>
                        <a14:foregroundMark x1="49375" y1="70694" x2="57011" y2="74532"/>
                        <a14:foregroundMark x1="62917" y1="77500" x2="67396" y2="71528"/>
                        <a14:foregroundMark x1="67396" y1="71528" x2="82917" y2="70278"/>
                        <a14:foregroundMark x1="82917" y1="70278" x2="87813" y2="54583"/>
                        <a14:foregroundMark x1="87813" y1="54583" x2="87917" y2="45000"/>
                        <a14:foregroundMark x1="87917" y1="45000" x2="77083" y2="42361"/>
                        <a14:foregroundMark x1="73938" y1="39861" x2="71091" y2="37598"/>
                        <a14:foregroundMark x1="77083" y1="42361" x2="73938" y2="39861"/>
                        <a14:foregroundMark x1="65366" y1="33792" x2="59783" y2="34058"/>
                        <a14:foregroundMark x1="51146" y1="36806" x2="39896" y2="34444"/>
                        <a14:foregroundMark x1="14063" y1="30972" x2="12500" y2="50972"/>
                        <a14:foregroundMark x1="13946" y1="67299" x2="14271" y2="70972"/>
                        <a14:foregroundMark x1="12500" y1="50972" x2="13297" y2="59977"/>
                        <a14:foregroundMark x1="14271" y1="70972" x2="15000" y2="49444"/>
                        <a14:foregroundMark x1="15000" y1="49444" x2="21875" y2="68611"/>
                        <a14:foregroundMark x1="12188" y1="34167" x2="11785" y2="60361"/>
                        <a14:foregroundMark x1="36354" y1="35556" x2="48854" y2="36389"/>
                        <a14:foregroundMark x1="48854" y1="36389" x2="36771" y2="36944"/>
                        <a14:foregroundMark x1="36940" y1="33465" x2="41354" y2="37639"/>
                        <a14:foregroundMark x1="41354" y1="37639" x2="50833" y2="39444"/>
                        <a14:foregroundMark x1="35860" y1="33278" x2="36667" y2="39861"/>
                        <a14:foregroundMark x1="36667" y1="39861" x2="42500" y2="39722"/>
                        <a14:foregroundMark x1="42500" y1="39722" x2="44167" y2="39861"/>
                        <a14:foregroundMark x1="34792" y1="36528" x2="38125" y2="38889"/>
                        <a14:foregroundMark x1="35104" y1="35972" x2="32917" y2="38194"/>
                        <a14:foregroundMark x1="56563" y1="39861" x2="62396" y2="39583"/>
                        <a14:foregroundMark x1="62396" y1="39583" x2="56563" y2="38889"/>
                        <a14:foregroundMark x1="56563" y1="38889" x2="72292" y2="42500"/>
                        <a14:foregroundMark x1="57292" y1="39028" x2="68438" y2="40833"/>
                        <a14:foregroundMark x1="68438" y1="40833" x2="73021" y2="44306"/>
                        <a14:foregroundMark x1="70833" y1="44306" x2="56042" y2="44028"/>
                        <a14:foregroundMark x1="56042" y1="44028" x2="54792" y2="40139"/>
                        <a14:foregroundMark x1="46042" y1="69722" x2="52812" y2="65139"/>
                        <a14:foregroundMark x1="52812" y1="65139" x2="60417" y2="65139"/>
                        <a14:foregroundMark x1="60417" y1="65139" x2="63750" y2="71944"/>
                        <a14:foregroundMark x1="63750" y1="71944" x2="56563" y2="72639"/>
                        <a14:foregroundMark x1="51875" y1="68750" x2="61875" y2="67639"/>
                        <a14:foregroundMark x1="18542" y1="91389" x2="23958" y2="93611"/>
                        <a14:foregroundMark x1="23958" y1="93611" x2="24375" y2="93333"/>
                        <a14:foregroundMark x1="56979" y1="42500" x2="60313" y2="41944"/>
                        <a14:foregroundMark x1="65702" y1="81834" x2="65938" y2="82083"/>
                        <a14:backgroundMark x1="31563" y1="20833" x2="33958" y2="30833"/>
                        <a14:backgroundMark x1="33958" y1="30833" x2="41979" y2="32222"/>
                        <a14:backgroundMark x1="34167" y1="23611" x2="39583" y2="28750"/>
                        <a14:backgroundMark x1="41875" y1="32500" x2="43229" y2="32500"/>
                        <a14:backgroundMark x1="38542" y1="28056" x2="41146" y2="31528"/>
                        <a14:backgroundMark x1="33333" y1="22222" x2="35313" y2="24306"/>
                        <a14:backgroundMark x1="19896" y1="23611" x2="18646" y2="26111"/>
                        <a14:backgroundMark x1="20104" y1="24028" x2="18854" y2="26528"/>
                        <a14:backgroundMark x1="17708" y1="26528" x2="19375" y2="26806"/>
                        <a14:backgroundMark x1="20104" y1="23194" x2="20104" y2="24722"/>
                        <a14:backgroundMark x1="20104" y1="23750" x2="20104" y2="23750"/>
                        <a14:backgroundMark x1="21042" y1="27778" x2="21771" y2="29028"/>
                        <a14:backgroundMark x1="21875" y1="29583" x2="22188" y2="30278"/>
                        <a14:backgroundMark x1="21979" y1="30556" x2="22188" y2="32083"/>
                        <a14:backgroundMark x1="11563" y1="61250" x2="12500" y2="64722"/>
                        <a14:backgroundMark x1="11563" y1="60417" x2="12604" y2="67639"/>
                        <a14:backgroundMark x1="27396" y1="87083" x2="27396" y2="90972"/>
                        <a14:backgroundMark x1="30833" y1="84306" x2="33958" y2="76806"/>
                        <a14:backgroundMark x1="33958" y1="76806" x2="43646" y2="72500"/>
                        <a14:backgroundMark x1="34688" y1="79028" x2="37813" y2="77083"/>
                        <a14:backgroundMark x1="34896" y1="79028" x2="33333" y2="80556"/>
                        <a14:backgroundMark x1="33958" y1="79167" x2="32500" y2="82083"/>
                        <a14:backgroundMark x1="56563" y1="75139" x2="65313" y2="82361"/>
                        <a14:backgroundMark x1="56667" y1="74722" x2="56667" y2="74722"/>
                        <a14:backgroundMark x1="51979" y1="35417" x2="57396" y2="34722"/>
                        <a14:backgroundMark x1="57396" y1="34722" x2="58125" y2="34167"/>
                        <a14:backgroundMark x1="58125" y1="35000" x2="59896" y2="33750"/>
                        <a14:backgroundMark x1="57813" y1="34722" x2="60000" y2="33472"/>
                        <a14:backgroundMark x1="65833" y1="33194" x2="70000" y2="37083"/>
                        <a14:backgroundMark x1="70313" y1="36944" x2="71354" y2="37083"/>
                        <a14:backgroundMark x1="74375" y1="39861" x2="74375" y2="39861"/>
                        <a14:backgroundMark x1="65208" y1="33194" x2="65208" y2="33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8" t="16000" r="1129" b="3590"/>
          <a:stretch/>
        </p:blipFill>
        <p:spPr bwMode="auto">
          <a:xfrm>
            <a:off x="6096000" y="1444487"/>
            <a:ext cx="6429343" cy="426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85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5136F-27EF-4077-950D-CF81E905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Внутреннее ухо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0D2350-ED30-47E2-B60C-6B9639967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484242"/>
            <a:ext cx="6431177" cy="5194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имеются </a:t>
            </a:r>
            <a:r>
              <a:rPr lang="ru-RU" sz="2400" b="1" dirty="0"/>
              <a:t>преддверие</a:t>
            </a:r>
            <a:r>
              <a:rPr lang="ru-RU" sz="2400" dirty="0"/>
              <a:t>, </a:t>
            </a:r>
            <a:r>
              <a:rPr lang="ru-RU" sz="2400" b="1" dirty="0"/>
              <a:t>улитка</a:t>
            </a:r>
            <a:r>
              <a:rPr lang="ru-RU" sz="2400" dirty="0"/>
              <a:t> (орган слуха) и орган равновесия</a:t>
            </a:r>
          </a:p>
          <a:p>
            <a:r>
              <a:rPr lang="ru-RU" sz="2400" dirty="0"/>
              <a:t>внутреннее ухо находится внутри височной кости, заполнено жидкостью</a:t>
            </a:r>
          </a:p>
          <a:p>
            <a:r>
              <a:rPr lang="ru-RU" sz="2400" b="1" dirty="0"/>
              <a:t>рецепторы слуха </a:t>
            </a:r>
            <a:r>
              <a:rPr lang="ru-RU" sz="2400" dirty="0"/>
              <a:t>находятся в </a:t>
            </a:r>
            <a:r>
              <a:rPr lang="ru-RU" sz="2400" i="1" dirty="0"/>
              <a:t>спиральном органе </a:t>
            </a:r>
            <a:r>
              <a:rPr lang="ru-RU" sz="2400" dirty="0"/>
              <a:t>улитки и представляют собой </a:t>
            </a:r>
            <a:r>
              <a:rPr lang="ru-RU" sz="2400" i="1" dirty="0"/>
              <a:t>волосковые клетки </a:t>
            </a:r>
            <a:r>
              <a:rPr lang="ru-RU" sz="2400" dirty="0"/>
              <a:t>(на волоконцах основной мембраны)</a:t>
            </a:r>
          </a:p>
          <a:p>
            <a:r>
              <a:rPr lang="ru-RU" sz="2400" dirty="0"/>
              <a:t>над волосковыми клетками располагается </a:t>
            </a:r>
            <a:r>
              <a:rPr lang="ru-RU" sz="2400" b="1" dirty="0"/>
              <a:t>покровная пластинка</a:t>
            </a:r>
          </a:p>
          <a:p>
            <a:r>
              <a:rPr lang="ru-RU" sz="2400" i="1" u="sng" dirty="0"/>
              <a:t>слуховая зона </a:t>
            </a:r>
            <a:r>
              <a:rPr lang="ru-RU" sz="2400" dirty="0"/>
              <a:t>- височная доля коры</a:t>
            </a:r>
          </a:p>
          <a:p>
            <a:r>
              <a:rPr lang="ru-RU" sz="2400" dirty="0"/>
              <a:t>давление выравнивается благодаря </a:t>
            </a:r>
            <a:r>
              <a:rPr lang="ru-RU" sz="2400" i="1" dirty="0"/>
              <a:t>слуховой трубе </a:t>
            </a:r>
            <a:r>
              <a:rPr lang="ru-RU" sz="2400" dirty="0"/>
              <a:t>(или евстахиевой трубе)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7C5AD2D-0A89-428C-AC38-162FB5814F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6" t="19746" r="13436" b="21642"/>
          <a:stretch/>
        </p:blipFill>
        <p:spPr bwMode="auto">
          <a:xfrm>
            <a:off x="6086621" y="2120348"/>
            <a:ext cx="6105379" cy="37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41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AC34E-3B5A-4F41-8025-A3C72BFE4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Слуховой анализатор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4A8D615-3EA2-43F6-AD0A-3B2CD1CD7B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E8E8E0"/>
              </a:clrFrom>
              <a:clrTo>
                <a:srgbClr val="E8E8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19794" r="12012" b="5525"/>
          <a:stretch/>
        </p:blipFill>
        <p:spPr bwMode="auto">
          <a:xfrm>
            <a:off x="2630556" y="1397000"/>
            <a:ext cx="6930887" cy="519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27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BE413-B23A-46B7-B674-E78AD4BF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Гигиена слуха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431D8-4FC3-460E-8D49-EFB29364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ru-RU" dirty="0"/>
              <a:t>При болях в ухе следует немедленно обратиться к врачу, самолечение и невыполнение предписаний врача недопустимы!</a:t>
            </a:r>
          </a:p>
          <a:p>
            <a:r>
              <a:rPr lang="ru-RU" dirty="0"/>
              <a:t>Вредно влияет на орган слуха </a:t>
            </a:r>
            <a:r>
              <a:rPr lang="ru-RU" i="1" dirty="0"/>
              <a:t>шум</a:t>
            </a:r>
            <a:r>
              <a:rPr lang="ru-RU" dirty="0"/>
              <a:t>. Постоянно действующий шум притупляет слух, утомляет нервную систему, снижает работоспособность человека.</a:t>
            </a:r>
          </a:p>
          <a:p>
            <a:r>
              <a:rPr lang="ru-RU" dirty="0"/>
              <a:t>Абсолютная тишина так же вредна для человека</a:t>
            </a:r>
          </a:p>
          <a:p>
            <a:r>
              <a:rPr lang="ru-RU" dirty="0"/>
              <a:t>Высокие тона переносятся хуже низких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F1D4663-0EEE-4794-BCC2-278252EC65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4067393F-E753-4783-A8F4-84A9D8E74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12" y="3121855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3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15F6D-4122-48B0-B4FE-4294EDA0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Орган равновесия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AF65F4-53A5-484E-A7E6-ABE9C15C4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4999892" cy="47059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/>
              <a:t>Во внутреннем ухе </a:t>
            </a:r>
            <a:r>
              <a:rPr lang="ru-RU" dirty="0"/>
              <a:t>находится </a:t>
            </a:r>
            <a:r>
              <a:rPr lang="ru-RU" b="1" dirty="0"/>
              <a:t>вестибулярный аппарат </a:t>
            </a:r>
            <a:r>
              <a:rPr lang="ru-RU" dirty="0"/>
              <a:t>— орган равновесия и восприятия положения головы и тела в пространстве. </a:t>
            </a:r>
          </a:p>
          <a:p>
            <a:pPr marL="0" indent="0">
              <a:buNone/>
            </a:pPr>
            <a:r>
              <a:rPr lang="ru-RU" dirty="0"/>
              <a:t>Он состоит из трех взаимно перпендикулярных </a:t>
            </a:r>
            <a:r>
              <a:rPr lang="ru-RU" b="1" dirty="0"/>
              <a:t>полукружных каналов</a:t>
            </a:r>
            <a:r>
              <a:rPr lang="ru-RU" dirty="0"/>
              <a:t> и </a:t>
            </a:r>
            <a:r>
              <a:rPr lang="ru-RU" b="1" dirty="0"/>
              <a:t>двух мешочков - овального и круглого </a:t>
            </a:r>
            <a:r>
              <a:rPr lang="ru-RU" dirty="0"/>
              <a:t>(в лабиринте внутреннего уха, немного выше улитки).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DD187B-0537-4CFA-9AAE-BF6342D3E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38" t="29734" r="31577" b="24911"/>
          <a:stretch/>
        </p:blipFill>
        <p:spPr>
          <a:xfrm>
            <a:off x="5838092" y="1538622"/>
            <a:ext cx="6163217" cy="45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99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277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Глава 11. Органы чувств. Анализаторы</vt:lpstr>
      <vt:lpstr>Значение органа слуха</vt:lpstr>
      <vt:lpstr>Строение органа слуха</vt:lpstr>
      <vt:lpstr>Наружное ухо</vt:lpstr>
      <vt:lpstr>Среднее ухо</vt:lpstr>
      <vt:lpstr>Внутреннее ухо</vt:lpstr>
      <vt:lpstr>Слуховой анализатор</vt:lpstr>
      <vt:lpstr>Гигиена слуха</vt:lpstr>
      <vt:lpstr>Орган равновесия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11. Органы чувств. Анализаторы</dc:title>
  <dc:creator>Обухова Елена Николаевна</dc:creator>
  <cp:lastModifiedBy>Обухова Елена Николаевна</cp:lastModifiedBy>
  <cp:revision>2</cp:revision>
  <dcterms:created xsi:type="dcterms:W3CDTF">2021-11-11T20:21:42Z</dcterms:created>
  <dcterms:modified xsi:type="dcterms:W3CDTF">2021-11-15T17:49:45Z</dcterms:modified>
</cp:coreProperties>
</file>