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3E4D0-6E16-4DD0-BC14-D6C124B68E67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A7FCF0A5-00F8-49C0-9FEA-D014C0E7B62B}">
      <dgm:prSet/>
      <dgm:spPr/>
      <dgm:t>
        <a:bodyPr/>
        <a:lstStyle/>
        <a:p>
          <a:r>
            <a:rPr lang="ru-RU" dirty="0"/>
            <a:t>снаружи глазное яблоко покрыто плотной белочной оболочкой — </a:t>
          </a:r>
          <a:r>
            <a:rPr lang="ru-RU" b="1" dirty="0"/>
            <a:t>склерой</a:t>
          </a:r>
          <a:r>
            <a:rPr lang="ru-RU" dirty="0"/>
            <a:t> </a:t>
          </a:r>
        </a:p>
      </dgm:t>
    </dgm:pt>
    <dgm:pt modelId="{751F4024-409A-4001-B1CC-18E2B219A960}" type="parTrans" cxnId="{11F6C901-F320-4C5C-923E-E58A2DB0F2D9}">
      <dgm:prSet/>
      <dgm:spPr/>
      <dgm:t>
        <a:bodyPr/>
        <a:lstStyle/>
        <a:p>
          <a:endParaRPr lang="ru-RU"/>
        </a:p>
      </dgm:t>
    </dgm:pt>
    <dgm:pt modelId="{25E88B1A-EBD7-4EA0-ACA0-A6829559A578}" type="sibTrans" cxnId="{11F6C901-F320-4C5C-923E-E58A2DB0F2D9}">
      <dgm:prSet/>
      <dgm:spPr/>
      <dgm:t>
        <a:bodyPr/>
        <a:lstStyle/>
        <a:p>
          <a:endParaRPr lang="ru-RU"/>
        </a:p>
      </dgm:t>
    </dgm:pt>
    <dgm:pt modelId="{7085CA08-C4C0-40B1-B558-627741471207}">
      <dgm:prSet/>
      <dgm:spPr/>
      <dgm:t>
        <a:bodyPr/>
        <a:lstStyle/>
        <a:p>
          <a:r>
            <a:rPr lang="ru-RU" dirty="0"/>
            <a:t>передняя часть склеры переходит в прозрачную </a:t>
          </a:r>
          <a:r>
            <a:rPr lang="ru-RU" b="1" dirty="0"/>
            <a:t>роговицу</a:t>
          </a:r>
          <a:endParaRPr lang="ru-RU" dirty="0"/>
        </a:p>
      </dgm:t>
    </dgm:pt>
    <dgm:pt modelId="{CB876607-28B8-4463-B09E-C42037D6B95A}" type="parTrans" cxnId="{1530DF17-E330-4374-A886-61B8D518E8C9}">
      <dgm:prSet/>
      <dgm:spPr/>
      <dgm:t>
        <a:bodyPr/>
        <a:lstStyle/>
        <a:p>
          <a:endParaRPr lang="ru-RU"/>
        </a:p>
      </dgm:t>
    </dgm:pt>
    <dgm:pt modelId="{22FC97A2-7443-4037-9920-4880F0B9D96E}" type="sibTrans" cxnId="{1530DF17-E330-4374-A886-61B8D518E8C9}">
      <dgm:prSet/>
      <dgm:spPr/>
      <dgm:t>
        <a:bodyPr/>
        <a:lstStyle/>
        <a:p>
          <a:endParaRPr lang="ru-RU"/>
        </a:p>
      </dgm:t>
    </dgm:pt>
    <dgm:pt modelId="{7999E89C-CE63-424F-8843-956C6B323B74}">
      <dgm:prSet/>
      <dgm:spPr/>
      <dgm:t>
        <a:bodyPr/>
        <a:lstStyle/>
        <a:p>
          <a:r>
            <a:rPr lang="ru-RU"/>
            <a:t>через роговицу хорошо видна радужная оболочка— </a:t>
          </a:r>
          <a:r>
            <a:rPr lang="ru-RU" b="1"/>
            <a:t>радужка</a:t>
          </a:r>
          <a:endParaRPr lang="ru-RU"/>
        </a:p>
      </dgm:t>
    </dgm:pt>
    <dgm:pt modelId="{14ECCE14-708E-4A77-A5F8-52AEA2735D93}" type="parTrans" cxnId="{D8295E7F-9611-4439-AAE8-DACEE4EECDE4}">
      <dgm:prSet/>
      <dgm:spPr/>
      <dgm:t>
        <a:bodyPr/>
        <a:lstStyle/>
        <a:p>
          <a:endParaRPr lang="ru-RU"/>
        </a:p>
      </dgm:t>
    </dgm:pt>
    <dgm:pt modelId="{27A2EAE1-970D-41B8-BA45-DB0247C10C7D}" type="sibTrans" cxnId="{D8295E7F-9611-4439-AAE8-DACEE4EECDE4}">
      <dgm:prSet/>
      <dgm:spPr/>
      <dgm:t>
        <a:bodyPr/>
        <a:lstStyle/>
        <a:p>
          <a:endParaRPr lang="ru-RU"/>
        </a:p>
      </dgm:t>
    </dgm:pt>
    <dgm:pt modelId="{7C36052F-FBB9-4239-A69A-8C3901FE3821}" type="pres">
      <dgm:prSet presAssocID="{3933E4D0-6E16-4DD0-BC14-D6C124B68E67}" presName="Name0" presStyleCnt="0">
        <dgm:presLayoutVars>
          <dgm:dir/>
          <dgm:resizeHandles val="exact"/>
        </dgm:presLayoutVars>
      </dgm:prSet>
      <dgm:spPr/>
    </dgm:pt>
    <dgm:pt modelId="{08378F59-C5B9-4074-9A10-C657A5AB38B5}" type="pres">
      <dgm:prSet presAssocID="{A7FCF0A5-00F8-49C0-9FEA-D014C0E7B62B}" presName="node" presStyleLbl="node1" presStyleIdx="0" presStyleCnt="3">
        <dgm:presLayoutVars>
          <dgm:bulletEnabled val="1"/>
        </dgm:presLayoutVars>
      </dgm:prSet>
      <dgm:spPr/>
    </dgm:pt>
    <dgm:pt modelId="{BF50D1C9-A3A1-44E7-8D08-B75CF2401E87}" type="pres">
      <dgm:prSet presAssocID="{25E88B1A-EBD7-4EA0-ACA0-A6829559A578}" presName="sibTrans" presStyleLbl="sibTrans2D1" presStyleIdx="0" presStyleCnt="2"/>
      <dgm:spPr/>
    </dgm:pt>
    <dgm:pt modelId="{86A69C46-4664-4189-977F-B401B55BAB31}" type="pres">
      <dgm:prSet presAssocID="{25E88B1A-EBD7-4EA0-ACA0-A6829559A578}" presName="connectorText" presStyleLbl="sibTrans2D1" presStyleIdx="0" presStyleCnt="2"/>
      <dgm:spPr/>
    </dgm:pt>
    <dgm:pt modelId="{BD8DA367-4C0E-4DE4-AA87-6151C3A7D968}" type="pres">
      <dgm:prSet presAssocID="{7085CA08-C4C0-40B1-B558-627741471207}" presName="node" presStyleLbl="node1" presStyleIdx="1" presStyleCnt="3">
        <dgm:presLayoutVars>
          <dgm:bulletEnabled val="1"/>
        </dgm:presLayoutVars>
      </dgm:prSet>
      <dgm:spPr/>
    </dgm:pt>
    <dgm:pt modelId="{444752E4-B51B-4BCD-A49C-F55A2977FE82}" type="pres">
      <dgm:prSet presAssocID="{22FC97A2-7443-4037-9920-4880F0B9D96E}" presName="sibTrans" presStyleLbl="sibTrans2D1" presStyleIdx="1" presStyleCnt="2"/>
      <dgm:spPr/>
    </dgm:pt>
    <dgm:pt modelId="{EE77401E-3F7A-4FA6-B87F-D68D7B7025A8}" type="pres">
      <dgm:prSet presAssocID="{22FC97A2-7443-4037-9920-4880F0B9D96E}" presName="connectorText" presStyleLbl="sibTrans2D1" presStyleIdx="1" presStyleCnt="2"/>
      <dgm:spPr/>
    </dgm:pt>
    <dgm:pt modelId="{9BBE6826-8872-488A-9568-5449B1A0D845}" type="pres">
      <dgm:prSet presAssocID="{7999E89C-CE63-424F-8843-956C6B323B74}" presName="node" presStyleLbl="node1" presStyleIdx="2" presStyleCnt="3">
        <dgm:presLayoutVars>
          <dgm:bulletEnabled val="1"/>
        </dgm:presLayoutVars>
      </dgm:prSet>
      <dgm:spPr/>
    </dgm:pt>
  </dgm:ptLst>
  <dgm:cxnLst>
    <dgm:cxn modelId="{11F6C901-F320-4C5C-923E-E58A2DB0F2D9}" srcId="{3933E4D0-6E16-4DD0-BC14-D6C124B68E67}" destId="{A7FCF0A5-00F8-49C0-9FEA-D014C0E7B62B}" srcOrd="0" destOrd="0" parTransId="{751F4024-409A-4001-B1CC-18E2B219A960}" sibTransId="{25E88B1A-EBD7-4EA0-ACA0-A6829559A578}"/>
    <dgm:cxn modelId="{55347702-679A-47A9-BF51-8C20A68EDA6D}" type="presOf" srcId="{7999E89C-CE63-424F-8843-956C6B323B74}" destId="{9BBE6826-8872-488A-9568-5449B1A0D845}" srcOrd="0" destOrd="0" presId="urn:microsoft.com/office/officeart/2005/8/layout/process1"/>
    <dgm:cxn modelId="{1530DF17-E330-4374-A886-61B8D518E8C9}" srcId="{3933E4D0-6E16-4DD0-BC14-D6C124B68E67}" destId="{7085CA08-C4C0-40B1-B558-627741471207}" srcOrd="1" destOrd="0" parTransId="{CB876607-28B8-4463-B09E-C42037D6B95A}" sibTransId="{22FC97A2-7443-4037-9920-4880F0B9D96E}"/>
    <dgm:cxn modelId="{B1450B44-8725-4F72-AF4F-EC0D87BD1030}" type="presOf" srcId="{22FC97A2-7443-4037-9920-4880F0B9D96E}" destId="{EE77401E-3F7A-4FA6-B87F-D68D7B7025A8}" srcOrd="1" destOrd="0" presId="urn:microsoft.com/office/officeart/2005/8/layout/process1"/>
    <dgm:cxn modelId="{5A9E966C-D127-4AA9-B305-66DD82834FB4}" type="presOf" srcId="{A7FCF0A5-00F8-49C0-9FEA-D014C0E7B62B}" destId="{08378F59-C5B9-4074-9A10-C657A5AB38B5}" srcOrd="0" destOrd="0" presId="urn:microsoft.com/office/officeart/2005/8/layout/process1"/>
    <dgm:cxn modelId="{71D11456-92FB-468F-8011-1A1B813710E7}" type="presOf" srcId="{25E88B1A-EBD7-4EA0-ACA0-A6829559A578}" destId="{BF50D1C9-A3A1-44E7-8D08-B75CF2401E87}" srcOrd="0" destOrd="0" presId="urn:microsoft.com/office/officeart/2005/8/layout/process1"/>
    <dgm:cxn modelId="{D8295E7F-9611-4439-AAE8-DACEE4EECDE4}" srcId="{3933E4D0-6E16-4DD0-BC14-D6C124B68E67}" destId="{7999E89C-CE63-424F-8843-956C6B323B74}" srcOrd="2" destOrd="0" parTransId="{14ECCE14-708E-4A77-A5F8-52AEA2735D93}" sibTransId="{27A2EAE1-970D-41B8-BA45-DB0247C10C7D}"/>
    <dgm:cxn modelId="{16D7F482-C3F7-4EF8-AC4C-92B9088AD2EF}" type="presOf" srcId="{22FC97A2-7443-4037-9920-4880F0B9D96E}" destId="{444752E4-B51B-4BCD-A49C-F55A2977FE82}" srcOrd="0" destOrd="0" presId="urn:microsoft.com/office/officeart/2005/8/layout/process1"/>
    <dgm:cxn modelId="{A97C9999-8608-4646-B014-D089BBD52609}" type="presOf" srcId="{3933E4D0-6E16-4DD0-BC14-D6C124B68E67}" destId="{7C36052F-FBB9-4239-A69A-8C3901FE3821}" srcOrd="0" destOrd="0" presId="urn:microsoft.com/office/officeart/2005/8/layout/process1"/>
    <dgm:cxn modelId="{FDE645AE-D711-4CCA-8089-4D5AD7A7E20D}" type="presOf" srcId="{25E88B1A-EBD7-4EA0-ACA0-A6829559A578}" destId="{86A69C46-4664-4189-977F-B401B55BAB31}" srcOrd="1" destOrd="0" presId="urn:microsoft.com/office/officeart/2005/8/layout/process1"/>
    <dgm:cxn modelId="{47F040E2-3A08-4F25-A311-6E4B61869982}" type="presOf" srcId="{7085CA08-C4C0-40B1-B558-627741471207}" destId="{BD8DA367-4C0E-4DE4-AA87-6151C3A7D968}" srcOrd="0" destOrd="0" presId="urn:microsoft.com/office/officeart/2005/8/layout/process1"/>
    <dgm:cxn modelId="{C83B1E10-B993-4EA0-9845-126A19E23FE2}" type="presParOf" srcId="{7C36052F-FBB9-4239-A69A-8C3901FE3821}" destId="{08378F59-C5B9-4074-9A10-C657A5AB38B5}" srcOrd="0" destOrd="0" presId="urn:microsoft.com/office/officeart/2005/8/layout/process1"/>
    <dgm:cxn modelId="{0EB9D786-1E9F-4450-BC82-4D12DDF83524}" type="presParOf" srcId="{7C36052F-FBB9-4239-A69A-8C3901FE3821}" destId="{BF50D1C9-A3A1-44E7-8D08-B75CF2401E87}" srcOrd="1" destOrd="0" presId="urn:microsoft.com/office/officeart/2005/8/layout/process1"/>
    <dgm:cxn modelId="{5D98F181-07F9-4E79-B6CC-7184038DA2D2}" type="presParOf" srcId="{BF50D1C9-A3A1-44E7-8D08-B75CF2401E87}" destId="{86A69C46-4664-4189-977F-B401B55BAB31}" srcOrd="0" destOrd="0" presId="urn:microsoft.com/office/officeart/2005/8/layout/process1"/>
    <dgm:cxn modelId="{91C767CC-E903-4AEC-93F2-A0A30DD4B395}" type="presParOf" srcId="{7C36052F-FBB9-4239-A69A-8C3901FE3821}" destId="{BD8DA367-4C0E-4DE4-AA87-6151C3A7D968}" srcOrd="2" destOrd="0" presId="urn:microsoft.com/office/officeart/2005/8/layout/process1"/>
    <dgm:cxn modelId="{3AAA121F-77A8-4152-B39F-66F45698DA96}" type="presParOf" srcId="{7C36052F-FBB9-4239-A69A-8C3901FE3821}" destId="{444752E4-B51B-4BCD-A49C-F55A2977FE82}" srcOrd="3" destOrd="0" presId="urn:microsoft.com/office/officeart/2005/8/layout/process1"/>
    <dgm:cxn modelId="{9E6F097F-B161-4205-978B-839FC72B382F}" type="presParOf" srcId="{444752E4-B51B-4BCD-A49C-F55A2977FE82}" destId="{EE77401E-3F7A-4FA6-B87F-D68D7B7025A8}" srcOrd="0" destOrd="0" presId="urn:microsoft.com/office/officeart/2005/8/layout/process1"/>
    <dgm:cxn modelId="{D0FDE961-BC52-4D57-8E31-7563B6A1AB90}" type="presParOf" srcId="{7C36052F-FBB9-4239-A69A-8C3901FE3821}" destId="{9BBE6826-8872-488A-9568-5449B1A0D8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8F59-C5B9-4074-9A10-C657A5AB38B5}">
      <dsp:nvSpPr>
        <dsp:cNvPr id="0" name=""/>
        <dsp:cNvSpPr/>
      </dsp:nvSpPr>
      <dsp:spPr>
        <a:xfrm>
          <a:off x="9242" y="0"/>
          <a:ext cx="2762398" cy="1325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снаружи глазное яблоко покрыто плотной белочной оболочкой — </a:t>
          </a:r>
          <a:r>
            <a:rPr lang="ru-RU" sz="1900" b="1" kern="1200" dirty="0"/>
            <a:t>склерой</a:t>
          </a:r>
          <a:r>
            <a:rPr lang="ru-RU" sz="1900" kern="1200" dirty="0"/>
            <a:t> </a:t>
          </a:r>
        </a:p>
      </dsp:txBody>
      <dsp:txXfrm>
        <a:off x="48066" y="38824"/>
        <a:ext cx="2684750" cy="1247915"/>
      </dsp:txXfrm>
    </dsp:sp>
    <dsp:sp modelId="{BF50D1C9-A3A1-44E7-8D08-B75CF2401E87}">
      <dsp:nvSpPr>
        <dsp:cNvPr id="0" name=""/>
        <dsp:cNvSpPr/>
      </dsp:nvSpPr>
      <dsp:spPr>
        <a:xfrm>
          <a:off x="3047880" y="320244"/>
          <a:ext cx="585628" cy="685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3047880" y="457259"/>
        <a:ext cx="409940" cy="411044"/>
      </dsp:txXfrm>
    </dsp:sp>
    <dsp:sp modelId="{BD8DA367-4C0E-4DE4-AA87-6151C3A7D968}">
      <dsp:nvSpPr>
        <dsp:cNvPr id="0" name=""/>
        <dsp:cNvSpPr/>
      </dsp:nvSpPr>
      <dsp:spPr>
        <a:xfrm>
          <a:off x="3876600" y="0"/>
          <a:ext cx="2762398" cy="1325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передняя часть склеры переходит в прозрачную </a:t>
          </a:r>
          <a:r>
            <a:rPr lang="ru-RU" sz="1900" b="1" kern="1200" dirty="0"/>
            <a:t>роговицу</a:t>
          </a:r>
          <a:endParaRPr lang="ru-RU" sz="1900" kern="1200" dirty="0"/>
        </a:p>
      </dsp:txBody>
      <dsp:txXfrm>
        <a:off x="3915424" y="38824"/>
        <a:ext cx="2684750" cy="1247915"/>
      </dsp:txXfrm>
    </dsp:sp>
    <dsp:sp modelId="{444752E4-B51B-4BCD-A49C-F55A2977FE82}">
      <dsp:nvSpPr>
        <dsp:cNvPr id="0" name=""/>
        <dsp:cNvSpPr/>
      </dsp:nvSpPr>
      <dsp:spPr>
        <a:xfrm>
          <a:off x="6915239" y="320244"/>
          <a:ext cx="585628" cy="685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6915239" y="457259"/>
        <a:ext cx="409940" cy="411044"/>
      </dsp:txXfrm>
    </dsp:sp>
    <dsp:sp modelId="{9BBE6826-8872-488A-9568-5449B1A0D845}">
      <dsp:nvSpPr>
        <dsp:cNvPr id="0" name=""/>
        <dsp:cNvSpPr/>
      </dsp:nvSpPr>
      <dsp:spPr>
        <a:xfrm>
          <a:off x="7743958" y="0"/>
          <a:ext cx="2762398" cy="1325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через роговицу хорошо видна радужная оболочка— </a:t>
          </a:r>
          <a:r>
            <a:rPr lang="ru-RU" sz="1900" b="1" kern="1200"/>
            <a:t>радужка</a:t>
          </a:r>
          <a:endParaRPr lang="ru-RU" sz="1900" kern="1200"/>
        </a:p>
      </dsp:txBody>
      <dsp:txXfrm>
        <a:off x="7782782" y="38824"/>
        <a:ext cx="2684750" cy="1247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CEA68-24D2-4972-9A1F-44320C23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4809B9-9A77-4593-8552-971A52ADC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E7ADC5-06FE-4421-A3AD-686432EB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11E6F-9898-4C59-9849-A996AD84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0B5F1-0B7D-4D2D-8392-B44B1EBC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2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70686-D15B-408F-9683-5F585E2B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3EAEE5-80CE-4B80-8ED8-D535840FD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C1EF6-105A-4C3D-9100-5FA39C57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82201-1576-4AF2-9E22-2EB7DE0E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15CCF-A6EE-4E4C-93F0-F82DBFC6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7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1B144A-4D06-44D3-BD44-FCADAC266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BB23B-C6CD-4D41-9EAC-C9F38AC4E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70D2A-AE3F-4F62-9405-F13247E9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1C86CD-D1FC-4D1D-8F28-36241D16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87CDB-5AAC-48B3-B749-9A5041E9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6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E3F47-C557-41DD-8839-0EC6AEDB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744FD-6545-4412-9C77-2FBDFA4BE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991CE-B5E2-4E28-9648-90D21B29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ECBDF-C4C6-45F7-9199-27BC93D5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4BC785-9376-47D2-B83A-CCE580FF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0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039D4-49C0-4F3C-93F9-D9E3A5DF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8C1FA5-7282-473A-AF64-DF42A3D3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C7734-9F94-4B63-92B7-A8DBFDCB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36BC6E-9CDA-4834-942C-78A72BA8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23274-1D6E-4890-B46B-C8D7048D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0B3A4-F6AF-4497-923D-704CD3A9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B6D19-BEA1-45B8-8899-CD7E17E18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C3D161-B8D4-405A-AE29-A1476F583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FF3119-5774-4E88-B539-F5295F79E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1F8C0-7328-44CE-AB5D-CE4B2723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E2D5D4-297C-49F4-A09E-EFAC10D9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4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595CD-2A41-42DE-AC52-28D11FDE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B4F6AD-BC7C-49FA-9AE3-94411D739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20863E-22A6-4FE9-9F82-487E7094B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FD128B-B6B6-4F26-946B-B2A012567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D3FE8B-580A-4AA8-A1C3-B44566097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27B745-9D4A-4BC6-BC49-10826CB8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7B186B-B129-4062-92EB-644E79C2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40569D-800B-42C4-BF36-09DBC73E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4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22FA-B287-4167-977A-009E72E2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67F39-27C3-4681-BF34-38A4C190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4A19BE-BF70-4C97-B451-30049BE5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43E6-F546-49A6-B2E9-FEA18522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0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EF32BD-80E5-43F7-90E4-875D134A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A7FD43-60E8-4460-A7D3-263253D7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2AED74-6BAB-4A60-A82C-F76BD183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9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24704-A74C-473B-9808-D5A050F3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C7CB60-6B76-488A-A5EE-7371C40F3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2C0CB9-C163-4ECE-8C57-75390BF1B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062F3D-040C-4397-862C-E56F0563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AD77F8-10F2-427D-954F-69DB9C74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F2DDFF-4FEC-4D23-86B3-A2B92806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6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087B6-2BB2-4A2A-905E-C505607F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6F6969-714E-484A-B1A1-652DC783A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15F00-DB72-4BE3-BD43-E4AF0430E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4FBF0-BE2E-4FA7-B3E2-95BAD6D1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E7262-D5DB-42B2-A4FC-88B9AE23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AE7F04-098F-430A-8C6F-6383AA5A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D1AEA-F959-4DD2-BCD4-7B98E0DB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297BC7-B534-49DA-9711-39A7C8265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9D5C9-06D1-4D05-A42C-35EF238D1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B757-6491-4D84-A574-187F4F74134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121696-526D-473F-BAD3-703823558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484A4-2889-410B-AFB1-34434756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34D6-4931-42A7-82C4-B8D95514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7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7E49E-1C24-4465-AB0F-5980C470C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077" y="451609"/>
            <a:ext cx="9713843" cy="2387600"/>
          </a:xfrm>
        </p:spPr>
        <p:txBody>
          <a:bodyPr>
            <a:normAutofit/>
          </a:bodyPr>
          <a:lstStyle/>
          <a:p>
            <a:r>
              <a:rPr lang="ru-RU" sz="4400" dirty="0"/>
              <a:t>Глава 11. Органы чувств. Анализаторы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C87AF9-0F1C-4C70-A432-4B773BF6A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177072"/>
            <a:ext cx="9144000" cy="1655762"/>
          </a:xfrm>
          <a:noFill/>
        </p:spPr>
        <p:txBody>
          <a:bodyPr/>
          <a:lstStyle/>
          <a:p>
            <a:r>
              <a:rPr lang="ru-RU" dirty="0"/>
              <a:t>§52. Орган зрения и зрительный анализатор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21AC89-1D11-4508-ABAD-26797C7E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46" y="3657359"/>
            <a:ext cx="4504703" cy="302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8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0FBD0-D73D-46A1-BD80-93D82F7C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Значение зрения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22B79-FA67-4B29-82D2-EBCC434A9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25625"/>
            <a:ext cx="11887199" cy="4351338"/>
          </a:xfrm>
        </p:spPr>
        <p:txBody>
          <a:bodyPr>
            <a:normAutofit/>
          </a:bodyPr>
          <a:lstStyle/>
          <a:p>
            <a:r>
              <a:rPr lang="ru-RU" dirty="0"/>
              <a:t>Человек получает 70% всех сведений об окружающем мире с помощью зрения.</a:t>
            </a:r>
          </a:p>
          <a:p>
            <a:r>
              <a:rPr lang="ru-RU" dirty="0"/>
              <a:t>Зрение помогает установить, где находится объект, двигается он или неподвижен, какое до него расстояние. Это дает человеку возможность ориентироваться, вовремя заметить опасность.</a:t>
            </a:r>
          </a:p>
          <a:p>
            <a:r>
              <a:rPr lang="ru-RU" dirty="0"/>
              <a:t>Все виды трудовой деятельности связаны со зрением.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247159-7BEC-48FF-903A-012D6435E7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7" y="4553226"/>
            <a:ext cx="6042991" cy="21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4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D8F35-C65D-478A-9A2B-0E136416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органа зрения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E8737-4A9A-4C13-AF03-78C84D050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Глаза расположены в глазницах черепа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DEAC91-7A3B-442C-A9F8-76EDB3855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 t="22769" r="30513" b="13782"/>
          <a:stretch/>
        </p:blipFill>
        <p:spPr bwMode="auto">
          <a:xfrm>
            <a:off x="983974" y="2511811"/>
            <a:ext cx="3513661" cy="380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A261CFA-91E3-4005-BD90-1E8F48BC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66" y="2837208"/>
            <a:ext cx="5158234" cy="33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6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BF988-E7C1-435D-A4EA-1ABAC9FA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органа зрения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D6AF-ED13-4AC5-A7B3-4A9A3984A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Веки, брови и ресницы</a:t>
            </a:r>
          </a:p>
          <a:p>
            <a:r>
              <a:rPr lang="ru-RU" dirty="0"/>
              <a:t>защищают глаза от пыли и неожиданного яркого света</a:t>
            </a:r>
          </a:p>
          <a:p>
            <a:r>
              <a:rPr lang="ru-RU" dirty="0"/>
              <a:t>если в глаз все-таки попадает пылинка, ее смывает слеза</a:t>
            </a:r>
          </a:p>
          <a:p>
            <a:r>
              <a:rPr lang="ru-RU" dirty="0"/>
              <a:t>брови отводят от глаз пот со лба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B7C9447-340E-44A4-AC7C-825849B6E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15" y="3076505"/>
            <a:ext cx="7354956" cy="45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E86D332-5067-406D-9795-204718A1C572}"/>
              </a:ext>
            </a:extLst>
          </p:cNvPr>
          <p:cNvCxnSpPr/>
          <p:nvPr/>
        </p:nvCxnSpPr>
        <p:spPr>
          <a:xfrm flipH="1">
            <a:off x="7959586" y="4851553"/>
            <a:ext cx="1086678" cy="58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81E2B2E-E08D-480A-8BAB-7C1CB2DEE42C}"/>
              </a:ext>
            </a:extLst>
          </p:cNvPr>
          <p:cNvCxnSpPr>
            <a:cxnSpLocks/>
          </p:cNvCxnSpPr>
          <p:nvPr/>
        </p:nvCxnSpPr>
        <p:spPr>
          <a:xfrm>
            <a:off x="2640496" y="5051320"/>
            <a:ext cx="1288774" cy="3632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5B66E1-EC33-4D41-B6CF-8DEBC33E7112}"/>
              </a:ext>
            </a:extLst>
          </p:cNvPr>
          <p:cNvSpPr txBox="1"/>
          <p:nvPr/>
        </p:nvSpPr>
        <p:spPr>
          <a:xfrm>
            <a:off x="8998226" y="4594778"/>
            <a:ext cx="178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Ресницы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B686E-EB35-421D-8050-FEC937FB9893}"/>
              </a:ext>
            </a:extLst>
          </p:cNvPr>
          <p:cNvSpPr txBox="1"/>
          <p:nvPr/>
        </p:nvSpPr>
        <p:spPr>
          <a:xfrm>
            <a:off x="1965463" y="4814337"/>
            <a:ext cx="113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Веко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EF8016F-2C6A-44D6-9019-E35F895BEAC0}"/>
              </a:ext>
            </a:extLst>
          </p:cNvPr>
          <p:cNvCxnSpPr>
            <a:cxnSpLocks/>
          </p:cNvCxnSpPr>
          <p:nvPr/>
        </p:nvCxnSpPr>
        <p:spPr>
          <a:xfrm flipH="1">
            <a:off x="8070574" y="4851553"/>
            <a:ext cx="975690" cy="10467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A8D1A72-6582-4BB1-A8F9-B774E4E50BED}"/>
              </a:ext>
            </a:extLst>
          </p:cNvPr>
          <p:cNvCxnSpPr>
            <a:cxnSpLocks/>
          </p:cNvCxnSpPr>
          <p:nvPr/>
        </p:nvCxnSpPr>
        <p:spPr>
          <a:xfrm flipH="1">
            <a:off x="4863548" y="4161183"/>
            <a:ext cx="889967" cy="6182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0E7E9BA-06B7-4714-84E6-095C7A99EE37}"/>
              </a:ext>
            </a:extLst>
          </p:cNvPr>
          <p:cNvCxnSpPr>
            <a:cxnSpLocks/>
          </p:cNvCxnSpPr>
          <p:nvPr/>
        </p:nvCxnSpPr>
        <p:spPr>
          <a:xfrm>
            <a:off x="5726803" y="4150053"/>
            <a:ext cx="889967" cy="6182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2439C0D-6D9F-4FE3-A86E-18CAE270E9AF}"/>
              </a:ext>
            </a:extLst>
          </p:cNvPr>
          <p:cNvSpPr txBox="1"/>
          <p:nvPr/>
        </p:nvSpPr>
        <p:spPr>
          <a:xfrm>
            <a:off x="5367130" y="3833387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Брови</a:t>
            </a:r>
          </a:p>
        </p:txBody>
      </p:sp>
    </p:spTree>
    <p:extLst>
      <p:ext uri="{BB962C8B-B14F-4D97-AF65-F5344CB8AC3E}">
        <p14:creationId xmlns:p14="http://schemas.microsoft.com/office/powerpoint/2010/main" val="128417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CB8D6-6592-4FE4-996D-69768AC2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органа зрения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92E2C7-148F-4566-9AC9-B3571F95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825624"/>
            <a:ext cx="5857461" cy="476070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Носослёзный проток</a:t>
            </a:r>
          </a:p>
          <a:p>
            <a:r>
              <a:rPr lang="ru-RU" dirty="0"/>
              <a:t>по носослезному протоку в носовую полость стекают слезы</a:t>
            </a:r>
          </a:p>
          <a:p>
            <a:r>
              <a:rPr lang="ru-RU" dirty="0"/>
              <a:t>слезы выделяются постоянно, они увлажняют и согревают глаз</a:t>
            </a:r>
          </a:p>
          <a:p>
            <a:r>
              <a:rPr lang="ru-RU" dirty="0"/>
              <a:t>когда человек плачет, слезы переливаются через края век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FE0CB31-3C4C-4C4A-8C78-4956DD4A3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3" r="3913" b="2971"/>
          <a:stretch/>
        </p:blipFill>
        <p:spPr bwMode="auto">
          <a:xfrm>
            <a:off x="6096000" y="1877771"/>
            <a:ext cx="5857461" cy="40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4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40E35-8997-45BE-88FC-FC465442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органа зрения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57DB1FC-1C91-4F0D-AC9F-CFED4A17A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751812"/>
              </p:ext>
            </p:extLst>
          </p:nvPr>
        </p:nvGraphicFramePr>
        <p:xfrm>
          <a:off x="705678" y="2103437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CFA3E1-AC3A-4BDA-9A18-F59C4D30E952}"/>
              </a:ext>
            </a:extLst>
          </p:cNvPr>
          <p:cNvSpPr txBox="1"/>
          <p:nvPr/>
        </p:nvSpPr>
        <p:spPr>
          <a:xfrm>
            <a:off x="838200" y="1452149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/>
              <a:t>Глазное яблоко </a:t>
            </a:r>
            <a:r>
              <a:rPr lang="ru-RU" sz="2800" dirty="0"/>
              <a:t>(имеет шаровидную форму)</a:t>
            </a:r>
            <a:endParaRPr lang="ru-RU" sz="28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6C38700-0E75-47B9-AB90-1F893CEA4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DF1D3"/>
              </a:clrFrom>
              <a:clrTo>
                <a:srgbClr val="FDF1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26872" r="55222" b="7167"/>
          <a:stretch/>
        </p:blipFill>
        <p:spPr bwMode="auto">
          <a:xfrm>
            <a:off x="4247321" y="3557068"/>
            <a:ext cx="3432313" cy="31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6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3C19-7C8F-4417-A1AC-2041C8D9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органа зрения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946E0-0D63-47C5-B804-C49F4361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06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Зрачок</a:t>
            </a:r>
          </a:p>
          <a:p>
            <a:pPr marL="0" indent="0" algn="ctr">
              <a:buNone/>
            </a:pPr>
            <a:r>
              <a:rPr lang="ru-RU" dirty="0"/>
              <a:t>Это отверстие, через которое внутрь глаза проникает свет</a:t>
            </a:r>
          </a:p>
          <a:p>
            <a:r>
              <a:rPr lang="ru-RU" dirty="0"/>
              <a:t>находится в центре радужной оболочки</a:t>
            </a:r>
          </a:p>
          <a:p>
            <a:r>
              <a:rPr lang="ru-RU" dirty="0"/>
              <a:t>сужаясь и расширяясь, зрачок регулирует поступление света на заднюю поверхность глаза, где находятся клетки сетчатки, воспринимающие световое изображение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CE8F817-6CCE-42C8-A496-4E792A799B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86" y="4505740"/>
            <a:ext cx="6424427" cy="21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1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BAB10-EE4E-4A18-8CB3-C8ACB450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органа зрения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AEBD8-269A-4262-A078-D1ABD4C29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457739"/>
            <a:ext cx="6864627" cy="5035136"/>
          </a:xfrm>
        </p:spPr>
        <p:txBody>
          <a:bodyPr>
            <a:normAutofit/>
          </a:bodyPr>
          <a:lstStyle/>
          <a:p>
            <a:r>
              <a:rPr lang="ru-RU" sz="2400" dirty="0"/>
              <a:t>За белочной оболочкой лежит </a:t>
            </a:r>
            <a:r>
              <a:rPr lang="ru-RU" sz="2400" b="1" dirty="0"/>
              <a:t>сосудистая оболочка, </a:t>
            </a:r>
            <a:r>
              <a:rPr lang="ru-RU" sz="2400" dirty="0"/>
              <a:t>содержит черный пигмент. </a:t>
            </a:r>
          </a:p>
          <a:p>
            <a:r>
              <a:rPr lang="ru-RU" sz="2400" dirty="0"/>
              <a:t>С задней стороны глаза, на внутренней его поверхности, располагается </a:t>
            </a:r>
            <a:r>
              <a:rPr lang="ru-RU" sz="2400" b="1" dirty="0"/>
              <a:t>сетчатка </a:t>
            </a:r>
            <a:r>
              <a:rPr lang="ru-RU" sz="2400" dirty="0"/>
              <a:t>(имеет два вида светочувствительных рецепторов: колбочки и палочки).</a:t>
            </a:r>
          </a:p>
          <a:p>
            <a:r>
              <a:rPr lang="ru-RU" sz="2400" dirty="0"/>
              <a:t>Все внутреннее пространство глазного яблока заполнено </a:t>
            </a:r>
            <a:r>
              <a:rPr lang="ru-RU" sz="2400" b="1" dirty="0"/>
              <a:t>стекловидным телом </a:t>
            </a:r>
            <a:r>
              <a:rPr lang="ru-RU" sz="2400" dirty="0"/>
              <a:t>(прозрачная полужидкая масса). </a:t>
            </a:r>
          </a:p>
          <a:p>
            <a:r>
              <a:rPr lang="ru-RU" sz="2400" dirty="0"/>
              <a:t>Колбочки сосредоточены на задней поверхности глаза против зрачка, где они образуют </a:t>
            </a:r>
            <a:r>
              <a:rPr lang="ru-RU" sz="2400" b="1" dirty="0"/>
              <a:t>желтое пятно</a:t>
            </a:r>
            <a:r>
              <a:rPr lang="ru-RU" sz="2400" dirty="0"/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20A3F6E-9D33-40AC-8653-C1DC31656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1EE"/>
              </a:clrFrom>
              <a:clrTo>
                <a:srgbClr val="F5F1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8462" r="21477" b="5324"/>
          <a:stretch/>
        </p:blipFill>
        <p:spPr bwMode="auto">
          <a:xfrm>
            <a:off x="7050157" y="1346477"/>
            <a:ext cx="3756073" cy="32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55FD346-9446-4941-BE86-EFBD1B074C6B}"/>
              </a:ext>
            </a:extLst>
          </p:cNvPr>
          <p:cNvCxnSpPr/>
          <p:nvPr/>
        </p:nvCxnSpPr>
        <p:spPr>
          <a:xfrm>
            <a:off x="10164418" y="2491409"/>
            <a:ext cx="5300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64160A0-33E9-45CB-83D7-294A086B8AD8}"/>
              </a:ext>
            </a:extLst>
          </p:cNvPr>
          <p:cNvCxnSpPr/>
          <p:nvPr/>
        </p:nvCxnSpPr>
        <p:spPr>
          <a:xfrm>
            <a:off x="7494105" y="1784488"/>
            <a:ext cx="5300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>
            <a:extLst>
              <a:ext uri="{FF2B5EF4-FFF2-40B4-BE49-F238E27FC236}">
                <a16:creationId xmlns:a16="http://schemas.microsoft.com/office/drawing/2014/main" id="{BE872216-E0B5-412A-BBC0-98EBF8608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4" t="6000" r="30292" b="32551"/>
          <a:stretch/>
        </p:blipFill>
        <p:spPr bwMode="auto">
          <a:xfrm>
            <a:off x="9574696" y="4338074"/>
            <a:ext cx="2239617" cy="237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349191D-0B0A-409C-941A-FBC9A09B0D2D}"/>
              </a:ext>
            </a:extLst>
          </p:cNvPr>
          <p:cNvCxnSpPr/>
          <p:nvPr/>
        </p:nvCxnSpPr>
        <p:spPr>
          <a:xfrm>
            <a:off x="10038523" y="1784488"/>
            <a:ext cx="5300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49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B8615-3B16-4E05-958C-B4EC63E2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Зрительный анализатор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EC4768C-741B-4E78-85C5-235B58289F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7" b="25920"/>
          <a:stretch/>
        </p:blipFill>
        <p:spPr bwMode="auto">
          <a:xfrm>
            <a:off x="1790376" y="1180271"/>
            <a:ext cx="8374042" cy="332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D82855-D7E5-42FD-89DF-DE39CAD52521}"/>
              </a:ext>
            </a:extLst>
          </p:cNvPr>
          <p:cNvSpPr txBox="1"/>
          <p:nvPr/>
        </p:nvSpPr>
        <p:spPr>
          <a:xfrm>
            <a:off x="589702" y="4846732"/>
            <a:ext cx="8037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Место, откуда выходит зрительный нерв, — </a:t>
            </a:r>
            <a:r>
              <a:rPr lang="ru-RU" sz="2400" b="1" dirty="0"/>
              <a:t>«слепое пятно» </a:t>
            </a:r>
            <a:r>
              <a:rPr lang="ru-RU" sz="2400" dirty="0"/>
              <a:t>— изображение не воспринимает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1EF73C99-5E36-4A07-B32B-975D79F95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3F2ED"/>
              </a:clrFrom>
              <a:clrTo>
                <a:srgbClr val="F3F2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t="3692" r="12667" b="17210"/>
          <a:stretch/>
        </p:blipFill>
        <p:spPr bwMode="auto">
          <a:xfrm>
            <a:off x="8798797" y="4104993"/>
            <a:ext cx="2989679" cy="24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6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297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Глава 11. Органы чувств. Анализаторы</vt:lpstr>
      <vt:lpstr>Значение зрения</vt:lpstr>
      <vt:lpstr>Строение органа зрения</vt:lpstr>
      <vt:lpstr>Строение органа зрения</vt:lpstr>
      <vt:lpstr>Строение органа зрения</vt:lpstr>
      <vt:lpstr>Строение органа зрения</vt:lpstr>
      <vt:lpstr>Строение органа зрения</vt:lpstr>
      <vt:lpstr>Строение органа зрения</vt:lpstr>
      <vt:lpstr>Зрительный анализатор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11. Органы чувств. Анализаторы</dc:title>
  <dc:creator>Обухова Елена Николаевна</dc:creator>
  <cp:lastModifiedBy>Обухова Елена Николаевна</cp:lastModifiedBy>
  <cp:revision>2</cp:revision>
  <dcterms:created xsi:type="dcterms:W3CDTF">2021-11-11T18:31:01Z</dcterms:created>
  <dcterms:modified xsi:type="dcterms:W3CDTF">2021-11-15T17:48:53Z</dcterms:modified>
</cp:coreProperties>
</file>