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CAFD7A-57E0-42C9-8E73-0E0A095796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786A0C0-DB55-438F-8B17-5E0D2CCB34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662D295-9A62-4553-AD47-7EE1BFF29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EC24-B946-43BF-A179-5ACEEB677686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676CD94-2196-4E10-A2E6-609735AE9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8012FA6-CCA2-4488-AC14-A63F00E67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B957-3E09-4EE6-B6E1-B28B1B95D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2067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98EC7C-346A-4356-80A5-1AD6C435A7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1AA465-F0E9-4DAC-B695-649F63E8CE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39B0E49-8030-4E0E-BE36-0B7B1D3B7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EC24-B946-43BF-A179-5ACEEB677686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A8EDE08-31F5-4181-83EC-191F6179C9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534690B-D5D4-425C-AEC5-D9340E6B9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B957-3E09-4EE6-B6E1-B28B1B95D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29770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FE36575D-A80B-434D-BE66-9D2CA55D776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F304BA1-6976-468C-916C-25EED43320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62BF7E2-C36B-4051-B401-CD453DD8E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EC24-B946-43BF-A179-5ACEEB677686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11979E8-3A5A-4C0C-AC01-69226F7D6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309DDFF-1777-4E65-B4BF-5A3142C97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B957-3E09-4EE6-B6E1-B28B1B95D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84800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E1B3940-2D62-4E9C-88FF-45E8726B7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EF2F9BC-6FAE-486A-94F0-811A7AD130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E9AB1F4-E3E6-4D5D-BB0E-3808FF26D7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EC24-B946-43BF-A179-5ACEEB677686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FB547AA-5E57-4CCF-9CFF-0D4FE941D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DD3A43F-11C2-4DA1-B255-224060382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B957-3E09-4EE6-B6E1-B28B1B95D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6754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50FA7D7-B2D4-4349-B902-7C0E7CBC0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927275-8CC0-4C15-9D18-D9B1BAFCB1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CF2060-6AB6-4050-A6A2-B28A6EEDC3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EC24-B946-43BF-A179-5ACEEB677686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44EA225B-D0F5-42D6-A891-1749E51A5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213723D-E42E-4566-97E8-9F8879F48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B957-3E09-4EE6-B6E1-B28B1B95D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5280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5DACDF-89B7-4B96-BCA9-5F277487AE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21B4A46-91E8-405B-B9AF-17FFCE300DB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1858864-C60E-4446-AC54-2F803FDD87B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ED34E9E-5E79-42D2-A986-BB035240B2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EC24-B946-43BF-A179-5ACEEB677686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4D88E81E-1B4E-41A3-95DA-605768A180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43954D1-16DF-4B6F-9EBB-79F761DBDF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B957-3E09-4EE6-B6E1-B28B1B95D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1864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ADFD55-DF2F-4F8D-AA2E-862C1D3285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80D5593-30BF-4156-B5E3-A55C375780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3A2F6FF-0376-4486-83B4-32451D1824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CC431DE-0896-4EF7-BB5C-D29682DCE93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1A390F2-BD1B-4BDC-A1C9-BA3CD5F0FB8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D7B65B58-7C91-4695-9A4B-537A587CD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EC24-B946-43BF-A179-5ACEEB677686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A35234C-F667-4D57-872F-BEE5EF619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918FCF0C-018E-4D5E-A431-9AF8E96D4A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B957-3E09-4EE6-B6E1-B28B1B95D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872384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66A0AB-1707-4857-A4C4-A773654DAF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25EEEE2-9C0E-4541-83AB-D96B6F430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EC24-B946-43BF-A179-5ACEEB677686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35BA455-4165-468B-834D-F0388496D1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73DD1FB-6EA0-4620-94CA-D555DC8600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B957-3E09-4EE6-B6E1-B28B1B95D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68681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FA0D9C1-8EA1-4391-8157-5AE45C4D10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EC24-B946-43BF-A179-5ACEEB677686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AC35DB9-27A4-4728-BDB1-FB115ECC4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D79C893-0067-427E-B0F1-DBE8F0F21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B957-3E09-4EE6-B6E1-B28B1B95D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00881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1BB7D3-5466-4261-A4EC-00EB9387A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8F9828C-D11B-442F-A943-D462243BDE3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90C3F935-BE96-4262-8DD8-1BC6F33205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53F75F8-BEAD-43F7-B550-E91DB6F66E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EC24-B946-43BF-A179-5ACEEB677686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5579957-DB64-41AF-8D38-3D737E730F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9B90D47-4512-4F20-9AAA-2A2A276054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B957-3E09-4EE6-B6E1-B28B1B95D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3460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1C39B38-3774-49E4-8219-5D72CB9588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CD478343-8795-4887-A3ED-D5863D46027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7163BE3-2218-4CD2-A6E1-ECD04371F0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1A79E94-2D53-4E3C-A664-A89F25620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CBEC24-B946-43BF-A179-5ACEEB677686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ADE276-C90C-48F0-992F-19A919FC54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C9FA07A-430D-4FAE-ACDC-AF0A384AD8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16B957-3E09-4EE6-B6E1-B28B1B95D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5095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02B00B-0187-4CE4-9911-6F637B799C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DB22E07-306E-43D6-922B-163968CADC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5C7F970-83F3-424E-9FE0-FE840A5788B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BEC24-B946-43BF-A179-5ACEEB677686}" type="datetimeFigureOut">
              <a:rPr lang="ru-RU" smtClean="0"/>
              <a:t>11.11.2021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42161A0-94F8-42E8-BA7D-985774FDA76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0744C01-CB41-41F0-94CD-DF4ED4EAD0C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16B957-3E09-4EE6-B6E1-B28B1B95DA5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03683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5D2C17C-3456-4745-B4F8-08B64602A45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31520"/>
            <a:ext cx="9144000" cy="2387600"/>
          </a:xfrm>
        </p:spPr>
        <p:txBody>
          <a:bodyPr>
            <a:normAutofit/>
          </a:bodyPr>
          <a:lstStyle/>
          <a:p>
            <a:r>
              <a:rPr lang="ru-RU" sz="4400" dirty="0"/>
              <a:t>Глава 10. Нервная система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329480-DF93-491D-9E75-58C2B63591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111000"/>
            <a:ext cx="9144000" cy="1655762"/>
          </a:xfrm>
        </p:spPr>
        <p:txBody>
          <a:bodyPr/>
          <a:lstStyle/>
          <a:p>
            <a:r>
              <a:rPr lang="ru-RU" dirty="0"/>
              <a:t>§50. Головной мозг: строение и функции</a:t>
            </a: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2E068D8-65AB-4AC5-9574-69602CAED7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1500" l="8125" r="90000">
                        <a14:foregroundMark x1="25125" y1="25167" x2="28375" y2="29833"/>
                        <a14:foregroundMark x1="26875" y1="25500" x2="29000" y2="28333"/>
                        <a14:foregroundMark x1="27375" y1="25167" x2="27375" y2="25167"/>
                        <a14:foregroundMark x1="27375" y1="25167" x2="27375" y2="25167"/>
                        <a14:foregroundMark x1="27000" y1="25167" x2="29000" y2="27333"/>
                        <a14:foregroundMark x1="31232" y1="34500" x2="32250" y2="35500"/>
                        <a14:foregroundMark x1="29875" y1="33167" x2="31232" y2="34500"/>
                        <a14:foregroundMark x1="10500" y1="58667" x2="8125" y2="66500"/>
                        <a14:foregroundMark x1="8125" y1="66500" x2="10375" y2="88167"/>
                        <a14:foregroundMark x1="10375" y1="88167" x2="12772" y2="89039"/>
                        <a14:foregroundMark x1="47375" y1="91167" x2="49625" y2="88333"/>
                        <a14:foregroundMark x1="42125" y1="84667" x2="43375" y2="84667"/>
                        <a14:foregroundMark x1="40375" y1="60333" x2="39250" y2="58000"/>
                        <a14:foregroundMark x1="39250" y1="58000" x2="39250" y2="58000"/>
                        <a14:foregroundMark x1="36375" y1="50333" x2="32125" y2="44667"/>
                        <a14:foregroundMark x1="9125" y1="85000" x2="8750" y2="87833"/>
                        <a14:foregroundMark x1="18500" y1="87667" x2="24266" y2="90020"/>
                        <a14:foregroundMark x1="18500" y1="89667" x2="22469" y2="90514"/>
                        <a14:foregroundMark x1="18125" y1="90333" x2="22138" y2="91250"/>
                        <a14:backgroundMark x1="13875" y1="87333" x2="17468" y2="89419"/>
                        <a14:backgroundMark x1="29125" y1="34500" x2="29125" y2="34500"/>
                        <a14:backgroundMark x1="49125" y1="91500" x2="49125" y2="91500"/>
                        <a14:backgroundMark x1="21500" y1="92667" x2="33125" y2="91167"/>
                        <a14:backgroundMark x1="20750" y1="92333" x2="20750" y2="92333"/>
                        <a14:backgroundMark x1="28625" y1="91167" x2="31875" y2="901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8322" y="2787926"/>
            <a:ext cx="5426765" cy="4070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45988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97833A-E7CB-4244-B66C-C7B769714D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Большие полушария: доли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90B730-B2F2-4F46-83F3-00A89D7B39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474" y="1825625"/>
            <a:ext cx="3530991" cy="3759249"/>
          </a:xfrm>
        </p:spPr>
        <p:txBody>
          <a:bodyPr>
            <a:normAutofit lnSpcReduction="10000"/>
          </a:bodyPr>
          <a:lstStyle/>
          <a:p>
            <a:r>
              <a:rPr lang="ru-RU" sz="2400" b="1" dirty="0"/>
              <a:t>лобная</a:t>
            </a:r>
            <a:r>
              <a:rPr lang="ru-RU" sz="2400" dirty="0"/>
              <a:t> доля — центры, управляющие мышечными движениями</a:t>
            </a:r>
          </a:p>
          <a:p>
            <a:r>
              <a:rPr lang="ru-RU" sz="2400" b="1" dirty="0"/>
              <a:t>теменная</a:t>
            </a:r>
            <a:r>
              <a:rPr lang="ru-RU" sz="2400" dirty="0"/>
              <a:t> доля связана с кожно-мышечной чувствительностью</a:t>
            </a:r>
          </a:p>
          <a:p>
            <a:r>
              <a:rPr lang="ru-RU" sz="2400" b="1" dirty="0"/>
              <a:t>затылочные</a:t>
            </a:r>
            <a:r>
              <a:rPr lang="ru-RU" sz="2400" dirty="0"/>
              <a:t> — со зрением</a:t>
            </a:r>
          </a:p>
          <a:p>
            <a:r>
              <a:rPr lang="ru-RU" sz="2400" b="1" dirty="0"/>
              <a:t>височные </a:t>
            </a:r>
            <a:r>
              <a:rPr lang="ru-RU" sz="2400" dirty="0"/>
              <a:t>— со слухом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2ABB562-37FA-401D-9A9F-32D8017150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9999" t="41908" r="31212" b="27579"/>
          <a:stretch/>
        </p:blipFill>
        <p:spPr>
          <a:xfrm>
            <a:off x="3629465" y="1825625"/>
            <a:ext cx="8342141" cy="3689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3196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5B64C59-A6FE-454A-B5A1-6F80010BA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Головной мозг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635348-909C-45BA-8624-D2F33CAED5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9723783" cy="4667250"/>
          </a:xfrm>
        </p:spPr>
        <p:txBody>
          <a:bodyPr>
            <a:normAutofit/>
          </a:bodyPr>
          <a:lstStyle/>
          <a:p>
            <a:r>
              <a:rPr lang="ru-RU" dirty="0"/>
              <a:t>находится в полости черепа</a:t>
            </a:r>
          </a:p>
          <a:p>
            <a:r>
              <a:rPr lang="ru-RU" dirty="0"/>
              <a:t>твердая оболочка головного мозга отделена от мягких тканей щелью со спинно-мозговой жидкостью</a:t>
            </a:r>
          </a:p>
          <a:p>
            <a:r>
              <a:rPr lang="ru-RU" dirty="0"/>
              <a:t>масса головного мозга составляет в среднем 1300-1400 г</a:t>
            </a:r>
          </a:p>
          <a:p>
            <a:r>
              <a:rPr lang="ru-RU" dirty="0"/>
              <a:t>от головного мозга отходит 12 пар нервов</a:t>
            </a:r>
          </a:p>
          <a:p>
            <a:r>
              <a:rPr lang="ru-RU" dirty="0"/>
              <a:t>тела нервных клеток, образующих серое вещество, находятся как на поверхности мозга (в коре), так и внутри него среди белого вещества (в виде ядер)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EBBBDAC-C16B-4235-8AC0-2C4F51D5E5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882" y="0"/>
            <a:ext cx="3687243" cy="3931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7129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1E5E40-8588-4298-9159-E0F37A3D08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Отделы головного мозга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8B490D1-0ED0-4453-90AD-ACEBA13CD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613" y="1825625"/>
            <a:ext cx="4687470" cy="466725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/>
              <a:t>Большие полушария головного мозга: правое и левое, промежуточный мозг, таламус, гипоталамус, средний мозг, мост, мозжечок, продолговатый мозг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57B7DC7C-5BFC-45AC-B4C4-FF9AB87185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26"/>
          <a:stretch/>
        </p:blipFill>
        <p:spPr bwMode="auto">
          <a:xfrm>
            <a:off x="4797083" y="1512605"/>
            <a:ext cx="7019680" cy="4667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94537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BACBD9-47C6-41DC-9F98-3084419DED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Продолговатый мозг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9C5300-BF88-408D-B05E-A962B5BE5E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257800" cy="4351338"/>
          </a:xfrm>
        </p:spPr>
        <p:txBody>
          <a:bodyPr/>
          <a:lstStyle/>
          <a:p>
            <a:r>
              <a:rPr lang="ru-RU" dirty="0"/>
              <a:t>Является продолжением спинного мозга. </a:t>
            </a:r>
          </a:p>
          <a:p>
            <a:r>
              <a:rPr lang="ru-RU" dirty="0"/>
              <a:t>Он управляет сердечной деятельностью, дыханием, пищеварением и потоотделением.</a:t>
            </a:r>
          </a:p>
          <a:p>
            <a:r>
              <a:rPr lang="ru-RU" dirty="0"/>
              <a:t>Продолговатый мозг переходит в мост, который связывает его с другими отделами головного мозга.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CEA30A3-D9EB-4B6C-A368-AAC35E8EB9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646" b="91406" l="44141" r="94629">
                        <a14:foregroundMark x1="63379" y1="30859" x2="71777" y2="28906"/>
                        <a14:foregroundMark x1="71777" y1="28906" x2="79004" y2="30339"/>
                        <a14:foregroundMark x1="93848" y1="52604" x2="94629" y2="63281"/>
                        <a14:foregroundMark x1="76563" y1="83854" x2="79395" y2="86849"/>
                        <a14:backgroundMark x1="44043" y1="86068" x2="52539" y2="87891"/>
                        <a14:backgroundMark x1="52539" y1="87891" x2="68457" y2="86719"/>
                        <a14:backgroundMark x1="68457" y1="86719" x2="70996" y2="87109"/>
                        <a14:backgroundMark x1="50684" y1="87630" x2="58398" y2="86979"/>
                        <a14:backgroundMark x1="58398" y1="86979" x2="50879" y2="86589"/>
                        <a14:backgroundMark x1="50879" y1="86589" x2="57910" y2="89714"/>
                        <a14:backgroundMark x1="57910" y1="89714" x2="47852" y2="86328"/>
                        <a14:backgroundMark x1="47852" y1="86328" x2="47852" y2="86328"/>
                        <a14:backgroundMark x1="47852" y1="86328" x2="47852" y2="86328"/>
                        <a14:backgroundMark x1="56152" y1="88672" x2="47363" y2="88672"/>
                        <a14:backgroundMark x1="47363" y1="88672" x2="57813" y2="85938"/>
                        <a14:backgroundMark x1="57813" y1="85938" x2="67773" y2="86589"/>
                        <a14:backgroundMark x1="67773" y1="86589" x2="70605" y2="88411"/>
                        <a14:backgroundMark x1="65137" y1="88932" x2="44824" y2="88932"/>
                        <a14:backgroundMark x1="44824" y1="88932" x2="56641" y2="90234"/>
                        <a14:backgroundMark x1="56641" y1="90234" x2="67676" y2="88932"/>
                        <a14:backgroundMark x1="67676" y1="88932" x2="41504" y2="89193"/>
                        <a14:backgroundMark x1="69336" y1="88932" x2="72754" y2="88932"/>
                        <a14:backgroundMark x1="72363" y1="88932" x2="74023" y2="884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3179" t="24652" b="8103"/>
          <a:stretch/>
        </p:blipFill>
        <p:spPr bwMode="auto">
          <a:xfrm>
            <a:off x="8346137" y="588594"/>
            <a:ext cx="3845863" cy="3413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FB3D4B62-23D6-4984-AB80-370748594544}"/>
              </a:ext>
            </a:extLst>
          </p:cNvPr>
          <p:cNvCxnSpPr>
            <a:cxnSpLocks/>
          </p:cNvCxnSpPr>
          <p:nvPr/>
        </p:nvCxnSpPr>
        <p:spPr>
          <a:xfrm flipV="1">
            <a:off x="9117496" y="3631097"/>
            <a:ext cx="1391478" cy="370197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78" name="Picture 6">
            <a:extLst>
              <a:ext uri="{FF2B5EF4-FFF2-40B4-BE49-F238E27FC236}">
                <a16:creationId xmlns:a16="http://schemas.microsoft.com/office/drawing/2014/main" id="{98C8E4E8-47C7-4F9D-BDC6-5F4F414B3D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640423"/>
            <a:ext cx="3533775" cy="3852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88502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D86A286-37FB-4AFC-9CC6-B1DF188958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Мозжечок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9AFDF67-12C8-4B3D-A532-71640F310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69765" cy="4351338"/>
          </a:xfrm>
        </p:spPr>
        <p:txBody>
          <a:bodyPr>
            <a:normAutofit/>
          </a:bodyPr>
          <a:lstStyle/>
          <a:p>
            <a:r>
              <a:rPr lang="ru-RU" dirty="0"/>
              <a:t>Находится над продолговатым мозгом. </a:t>
            </a:r>
          </a:p>
          <a:p>
            <a:r>
              <a:rPr lang="ru-RU" dirty="0"/>
              <a:t>Поверхность мозжечка представлена серым веществом и имеет множество складок, извилин, борозд. </a:t>
            </a:r>
          </a:p>
          <a:p>
            <a:r>
              <a:rPr lang="ru-RU" dirty="0"/>
              <a:t>Внутри мозжечка имеются ядра - скопления серого вещества. </a:t>
            </a:r>
          </a:p>
          <a:p>
            <a:r>
              <a:rPr lang="ru-RU" dirty="0"/>
              <a:t>Мозжечок обеспечивает согласованность движений, равновесие тела и координацию движений.</a:t>
            </a: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AB308C92-40BD-4C3D-8D74-0B510543303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795" t="26621" r="4205" b="23692"/>
          <a:stretch/>
        </p:blipFill>
        <p:spPr bwMode="auto">
          <a:xfrm>
            <a:off x="7627746" y="0"/>
            <a:ext cx="4203571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>
            <a:extLst>
              <a:ext uri="{FF2B5EF4-FFF2-40B4-BE49-F238E27FC236}">
                <a16:creationId xmlns:a16="http://schemas.microsoft.com/office/drawing/2014/main" id="{F08CD0A4-B4FC-4B6B-A798-B8A750827F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3227" y="4351338"/>
            <a:ext cx="2990573" cy="21945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524CF92B-A8A7-47F8-B944-9EC0F02B2829}"/>
              </a:ext>
            </a:extLst>
          </p:cNvPr>
          <p:cNvCxnSpPr/>
          <p:nvPr/>
        </p:nvCxnSpPr>
        <p:spPr>
          <a:xfrm flipV="1">
            <a:off x="10389704" y="3525078"/>
            <a:ext cx="689113" cy="1059313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43158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9E3E7B2-287E-4C1E-8D40-508504E642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Средний мозг и промежуточный мозг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22EF329-8D49-4A03-A3C2-853EFE5236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655365" cy="4351338"/>
          </a:xfrm>
        </p:spPr>
        <p:txBody>
          <a:bodyPr/>
          <a:lstStyle/>
          <a:p>
            <a:r>
              <a:rPr lang="ru-RU" dirty="0"/>
              <a:t>Эти отделы регулируют сложные двигательные рефлексы, обмен веществ и постоянство внутренней среды.</a:t>
            </a:r>
          </a:p>
          <a:p>
            <a:r>
              <a:rPr lang="ru-RU" dirty="0"/>
              <a:t>Промежуточный мозг состоит из таламуса (зрительные бугры) и гипоталамуса.</a:t>
            </a:r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AA63E86-C7B3-4501-AD7E-12FF35BE9F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7092" y="1027906"/>
            <a:ext cx="3690109" cy="3276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0BC80B2F-D6D9-4597-9640-BD60E653F2B9}"/>
              </a:ext>
            </a:extLst>
          </p:cNvPr>
          <p:cNvCxnSpPr/>
          <p:nvPr/>
        </p:nvCxnSpPr>
        <p:spPr>
          <a:xfrm flipV="1">
            <a:off x="8197092" y="2902226"/>
            <a:ext cx="1967325" cy="52677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C6B5C24D-0DF6-437B-BD2C-C609ABE48CEA}"/>
              </a:ext>
            </a:extLst>
          </p:cNvPr>
          <p:cNvSpPr txBox="1"/>
          <p:nvPr/>
        </p:nvSpPr>
        <p:spPr>
          <a:xfrm>
            <a:off x="7262814" y="3429000"/>
            <a:ext cx="18685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Средний мозг</a:t>
            </a:r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25EB8A2B-3DF9-44E6-9B83-9B0177107D9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4" t="22802" r="27054" b="22705"/>
          <a:stretch/>
        </p:blipFill>
        <p:spPr bwMode="auto">
          <a:xfrm>
            <a:off x="6891131" y="3955774"/>
            <a:ext cx="3392555" cy="28175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3" name="Прямая со стрелкой 12">
            <a:extLst>
              <a:ext uri="{FF2B5EF4-FFF2-40B4-BE49-F238E27FC236}">
                <a16:creationId xmlns:a16="http://schemas.microsoft.com/office/drawing/2014/main" id="{724EB6DE-1C18-4106-BD2B-9A4B4594269B}"/>
              </a:ext>
            </a:extLst>
          </p:cNvPr>
          <p:cNvCxnSpPr/>
          <p:nvPr/>
        </p:nvCxnSpPr>
        <p:spPr>
          <a:xfrm flipV="1">
            <a:off x="6493565" y="5571468"/>
            <a:ext cx="1967325" cy="526774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9CDA3F9-FF18-4B03-A619-5FA928E2A3FB}"/>
              </a:ext>
            </a:extLst>
          </p:cNvPr>
          <p:cNvSpPr txBox="1"/>
          <p:nvPr/>
        </p:nvSpPr>
        <p:spPr>
          <a:xfrm>
            <a:off x="4545496" y="6098242"/>
            <a:ext cx="23456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Промежуточный мозг</a:t>
            </a:r>
          </a:p>
        </p:txBody>
      </p:sp>
    </p:spTree>
    <p:extLst>
      <p:ext uri="{BB962C8B-B14F-4D97-AF65-F5344CB8AC3E}">
        <p14:creationId xmlns:p14="http://schemas.microsoft.com/office/powerpoint/2010/main" val="3937808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8AF1FF-1BC0-444F-AE2A-1C62953F8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/>
              <a:t>Таламус</a:t>
            </a: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FCDD161-E286-4378-8B74-801CC09C0B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/>
              <a:t>В таламус сходится вся информация от органов чувств. </a:t>
            </a:r>
          </a:p>
          <a:p>
            <a:r>
              <a:rPr lang="ru-RU"/>
              <a:t>Они отсеивают малозначащие сведения и активизируют кору при получении важных для организма событий. </a:t>
            </a:r>
            <a:endParaRPr lang="ru-RU" dirty="0"/>
          </a:p>
        </p:txBody>
      </p:sp>
      <p:pic>
        <p:nvPicPr>
          <p:cNvPr id="6146" name="Picture 2">
            <a:extLst>
              <a:ext uri="{FF2B5EF4-FFF2-40B4-BE49-F238E27FC236}">
                <a16:creationId xmlns:a16="http://schemas.microsoft.com/office/drawing/2014/main" id="{AF97A8E8-5FB1-44D6-A564-2EBBC783BCF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21" t="11897" b="52206"/>
          <a:stretch/>
        </p:blipFill>
        <p:spPr bwMode="auto">
          <a:xfrm>
            <a:off x="1545637" y="3336234"/>
            <a:ext cx="9100725" cy="3285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6943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58E04B-A104-4AEA-B636-64AC0DFE6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Гипоталамус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4FE9238-F440-4436-A795-C49F8A05DA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1" y="1825625"/>
            <a:ext cx="5986670" cy="4351338"/>
          </a:xfrm>
        </p:spPr>
        <p:txBody>
          <a:bodyPr/>
          <a:lstStyle/>
          <a:p>
            <a:r>
              <a:rPr lang="ru-RU" dirty="0"/>
              <a:t>В гипоталамусе сосредоточены вегетативные функции мозга: здесь располагаются центры голода и насыщения, жажды и ее утоления, поддержания температуры тела на заданном уровне. </a:t>
            </a:r>
          </a:p>
        </p:txBody>
      </p:sp>
      <p:pic>
        <p:nvPicPr>
          <p:cNvPr id="7170" name="Picture 2">
            <a:extLst>
              <a:ext uri="{FF2B5EF4-FFF2-40B4-BE49-F238E27FC236}">
                <a16:creationId xmlns:a16="http://schemas.microsoft.com/office/drawing/2014/main" id="{AE15376C-50FC-4673-A81C-5263B6AF646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7F4EF"/>
              </a:clrFrom>
              <a:clrTo>
                <a:srgbClr val="F7F4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7" t="11919" r="12458" b="9962"/>
          <a:stretch/>
        </p:blipFill>
        <p:spPr bwMode="auto">
          <a:xfrm>
            <a:off x="6824871" y="1565191"/>
            <a:ext cx="5272532" cy="372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Прямая со стрелкой 4">
            <a:extLst>
              <a:ext uri="{FF2B5EF4-FFF2-40B4-BE49-F238E27FC236}">
                <a16:creationId xmlns:a16="http://schemas.microsoft.com/office/drawing/2014/main" id="{57D3C8CE-CF64-4F27-9BFF-061C8EFB77B9}"/>
              </a:ext>
            </a:extLst>
          </p:cNvPr>
          <p:cNvCxnSpPr>
            <a:cxnSpLocks/>
          </p:cNvCxnSpPr>
          <p:nvPr/>
        </p:nvCxnSpPr>
        <p:spPr>
          <a:xfrm>
            <a:off x="6732104" y="1285461"/>
            <a:ext cx="2438400" cy="2385391"/>
          </a:xfrm>
          <a:prstGeom prst="straightConnector1">
            <a:avLst/>
          </a:prstGeom>
          <a:ln w="571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88627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A4A5F17-18FA-4FAC-8769-35F3C8EBCB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Большие полушария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43E0E5-DBB2-4946-A00D-9F64EBB5C5B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1305" y="1825625"/>
            <a:ext cx="11661912" cy="4351338"/>
          </a:xfrm>
        </p:spPr>
        <p:txBody>
          <a:bodyPr/>
          <a:lstStyle/>
          <a:p>
            <a:pPr marL="0" indent="0">
              <a:buNone/>
            </a:pPr>
            <a:r>
              <a:rPr lang="ru-RU" dirty="0"/>
              <a:t>                 Левое                                                                             Правое</a:t>
            </a:r>
          </a:p>
          <a:p>
            <a:pPr marL="0" indent="0">
              <a:buNone/>
            </a:pPr>
            <a:r>
              <a:rPr lang="ru-RU" sz="2400" dirty="0"/>
              <a:t>управляет правой половиной тела</a:t>
            </a:r>
            <a:r>
              <a:rPr lang="ru-RU" dirty="0"/>
              <a:t>                                </a:t>
            </a:r>
            <a:r>
              <a:rPr lang="ru-RU" sz="2400" dirty="0"/>
              <a:t>управляет левой половиной тела</a:t>
            </a:r>
            <a:endParaRPr lang="ru-RU" dirty="0"/>
          </a:p>
        </p:txBody>
      </p:sp>
      <p:pic>
        <p:nvPicPr>
          <p:cNvPr id="8194" name="Picture 2">
            <a:extLst>
              <a:ext uri="{FF2B5EF4-FFF2-40B4-BE49-F238E27FC236}">
                <a16:creationId xmlns:a16="http://schemas.microsoft.com/office/drawing/2014/main" id="{39A9CBCD-891E-43C9-81CA-D16DAB40269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3" t="16812" b="7439"/>
          <a:stretch/>
        </p:blipFill>
        <p:spPr bwMode="auto">
          <a:xfrm>
            <a:off x="2316387" y="2907900"/>
            <a:ext cx="7559226" cy="358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25368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302</Words>
  <Application>Microsoft Office PowerPoint</Application>
  <PresentationFormat>Широкоэкранный</PresentationFormat>
  <Paragraphs>37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Тема Office</vt:lpstr>
      <vt:lpstr>Глава 10. Нервная система</vt:lpstr>
      <vt:lpstr>Головной мозг</vt:lpstr>
      <vt:lpstr>Отделы головного мозга</vt:lpstr>
      <vt:lpstr>Продолговатый мозг</vt:lpstr>
      <vt:lpstr>Мозжечок</vt:lpstr>
      <vt:lpstr>Средний мозг и промежуточный мозг</vt:lpstr>
      <vt:lpstr>Таламус</vt:lpstr>
      <vt:lpstr>Гипоталамус</vt:lpstr>
      <vt:lpstr>Большие полушария</vt:lpstr>
      <vt:lpstr>Большие полушария: доли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Глава 10. Нервная система</dc:title>
  <dc:creator>Обухова Елена Николаевна</dc:creator>
  <cp:lastModifiedBy>Обухова Елена Николаевна</cp:lastModifiedBy>
  <cp:revision>1</cp:revision>
  <dcterms:created xsi:type="dcterms:W3CDTF">2021-11-10T21:09:10Z</dcterms:created>
  <dcterms:modified xsi:type="dcterms:W3CDTF">2021-11-10T22:11:49Z</dcterms:modified>
</cp:coreProperties>
</file>