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3B1147-0327-444B-A05E-0C16E1F0E909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678CEF3-E668-4042-B433-37E7BCBC0B81}">
      <dgm:prSet custT="1"/>
      <dgm:spPr/>
      <dgm:t>
        <a:bodyPr/>
        <a:lstStyle/>
        <a:p>
          <a:r>
            <a:rPr lang="ru-RU" sz="1600" dirty="0"/>
            <a:t>Обеспечивает согласованность работы органов и систем органов</a:t>
          </a:r>
          <a:r>
            <a:rPr lang="ru-RU" sz="1500" dirty="0"/>
            <a:t> </a:t>
          </a:r>
        </a:p>
      </dgm:t>
    </dgm:pt>
    <dgm:pt modelId="{ECE2B1A5-C836-4436-81EE-D3709CF04BDD}" type="parTrans" cxnId="{3CC8ED18-2ACE-42BB-885F-870FAA664C18}">
      <dgm:prSet/>
      <dgm:spPr/>
      <dgm:t>
        <a:bodyPr/>
        <a:lstStyle/>
        <a:p>
          <a:endParaRPr lang="ru-RU"/>
        </a:p>
      </dgm:t>
    </dgm:pt>
    <dgm:pt modelId="{571A8A25-8525-48AF-8BED-ACFA08C65971}" type="sibTrans" cxnId="{3CC8ED18-2ACE-42BB-885F-870FAA664C18}">
      <dgm:prSet/>
      <dgm:spPr/>
      <dgm:t>
        <a:bodyPr/>
        <a:lstStyle/>
        <a:p>
          <a:endParaRPr lang="ru-RU"/>
        </a:p>
      </dgm:t>
    </dgm:pt>
    <dgm:pt modelId="{00E29F03-A668-41B7-A892-13F778146755}">
      <dgm:prSet custT="1"/>
      <dgm:spPr/>
      <dgm:t>
        <a:bodyPr/>
        <a:lstStyle/>
        <a:p>
          <a:r>
            <a:rPr lang="ru-RU" sz="1600" dirty="0"/>
            <a:t>Приспособление организма к воздействию природной и социальной среды</a:t>
          </a:r>
        </a:p>
      </dgm:t>
    </dgm:pt>
    <dgm:pt modelId="{E690CEBD-B597-406B-A716-70A7641A45BC}" type="parTrans" cxnId="{958D2906-AB7E-42E0-9E1D-EB89821AC955}">
      <dgm:prSet/>
      <dgm:spPr/>
      <dgm:t>
        <a:bodyPr/>
        <a:lstStyle/>
        <a:p>
          <a:endParaRPr lang="ru-RU"/>
        </a:p>
      </dgm:t>
    </dgm:pt>
    <dgm:pt modelId="{15ABE2DB-7B1D-4507-A935-3E5B28DAFE98}" type="sibTrans" cxnId="{958D2906-AB7E-42E0-9E1D-EB89821AC955}">
      <dgm:prSet/>
      <dgm:spPr/>
      <dgm:t>
        <a:bodyPr/>
        <a:lstStyle/>
        <a:p>
          <a:endParaRPr lang="ru-RU"/>
        </a:p>
      </dgm:t>
    </dgm:pt>
    <dgm:pt modelId="{3A96F454-9874-4E45-BBF0-C904BDA3A93F}">
      <dgm:prSet custT="1"/>
      <dgm:spPr/>
      <dgm:t>
        <a:bodyPr/>
        <a:lstStyle/>
        <a:p>
          <a:r>
            <a:rPr lang="ru-RU" sz="1800" dirty="0"/>
            <a:t>Составляет материальную основу психической деятельности человека, его осознанного поведения</a:t>
          </a:r>
        </a:p>
      </dgm:t>
    </dgm:pt>
    <dgm:pt modelId="{D7B999A6-C513-49CA-A568-4367E4DD04C6}" type="parTrans" cxnId="{7E9CA093-BFED-40FE-8037-7C5EF7EE4804}">
      <dgm:prSet/>
      <dgm:spPr/>
      <dgm:t>
        <a:bodyPr/>
        <a:lstStyle/>
        <a:p>
          <a:endParaRPr lang="ru-RU"/>
        </a:p>
      </dgm:t>
    </dgm:pt>
    <dgm:pt modelId="{1CA57E73-67CE-406B-A6B2-20557D5497F3}" type="sibTrans" cxnId="{7E9CA093-BFED-40FE-8037-7C5EF7EE4804}">
      <dgm:prSet/>
      <dgm:spPr/>
      <dgm:t>
        <a:bodyPr/>
        <a:lstStyle/>
        <a:p>
          <a:endParaRPr lang="ru-RU"/>
        </a:p>
      </dgm:t>
    </dgm:pt>
    <dgm:pt modelId="{2DB0A5A7-CD13-4790-8D15-F35C68E9C791}">
      <dgm:prSet custT="1"/>
      <dgm:spPr/>
      <dgm:t>
        <a:bodyPr/>
        <a:lstStyle/>
        <a:p>
          <a:r>
            <a:rPr lang="ru-RU" sz="1800" dirty="0"/>
            <a:t>Участвует в распознавании предметов и явлений внешнего мира </a:t>
          </a:r>
        </a:p>
      </dgm:t>
    </dgm:pt>
    <dgm:pt modelId="{A1683F28-1C09-4AC4-8507-F3816C097B28}" type="parTrans" cxnId="{BD1084E5-5FEF-4A5D-BA0A-3820FF640338}">
      <dgm:prSet/>
      <dgm:spPr/>
      <dgm:t>
        <a:bodyPr/>
        <a:lstStyle/>
        <a:p>
          <a:endParaRPr lang="ru-RU"/>
        </a:p>
      </dgm:t>
    </dgm:pt>
    <dgm:pt modelId="{97423155-E315-48D5-BC32-E3EA714C63EC}" type="sibTrans" cxnId="{BD1084E5-5FEF-4A5D-BA0A-3820FF640338}">
      <dgm:prSet/>
      <dgm:spPr/>
      <dgm:t>
        <a:bodyPr/>
        <a:lstStyle/>
        <a:p>
          <a:endParaRPr lang="ru-RU"/>
        </a:p>
      </dgm:t>
    </dgm:pt>
    <dgm:pt modelId="{608AC221-DE74-4052-8D3A-85A91FE1EDA2}">
      <dgm:prSet custT="1"/>
      <dgm:spPr/>
      <dgm:t>
        <a:bodyPr/>
        <a:lstStyle/>
        <a:p>
          <a:r>
            <a:rPr lang="ru-RU" sz="1800" dirty="0"/>
            <a:t>Участвует в восприятии, обработке и хранении информации </a:t>
          </a:r>
        </a:p>
      </dgm:t>
    </dgm:pt>
    <dgm:pt modelId="{CB92E69A-3B11-4F4C-A961-0494E0EEDB1F}" type="parTrans" cxnId="{1A094BA5-F6C5-4B1D-A1F2-17E8CABEC4E8}">
      <dgm:prSet/>
      <dgm:spPr/>
      <dgm:t>
        <a:bodyPr/>
        <a:lstStyle/>
        <a:p>
          <a:endParaRPr lang="ru-RU"/>
        </a:p>
      </dgm:t>
    </dgm:pt>
    <dgm:pt modelId="{6F48F669-C50D-4CFD-9CD5-3C5A6C4C1CA4}" type="sibTrans" cxnId="{1A094BA5-F6C5-4B1D-A1F2-17E8CABEC4E8}">
      <dgm:prSet/>
      <dgm:spPr/>
      <dgm:t>
        <a:bodyPr/>
        <a:lstStyle/>
        <a:p>
          <a:endParaRPr lang="ru-RU"/>
        </a:p>
      </dgm:t>
    </dgm:pt>
    <dgm:pt modelId="{F0CD1E71-403A-4D59-8012-D1A4E199D6C4}">
      <dgm:prSet custT="1"/>
      <dgm:spPr/>
      <dgm:t>
        <a:bodyPr/>
        <a:lstStyle/>
        <a:p>
          <a:r>
            <a:rPr lang="ru-RU" sz="1600" dirty="0"/>
            <a:t>Использование полученной информации для удовлетворения потребностей организма</a:t>
          </a:r>
        </a:p>
      </dgm:t>
    </dgm:pt>
    <dgm:pt modelId="{76594102-34A2-4500-B037-07A1584DB8EC}" type="parTrans" cxnId="{09F66966-EB66-4D4D-9CDD-D580BB917A9D}">
      <dgm:prSet/>
      <dgm:spPr/>
      <dgm:t>
        <a:bodyPr/>
        <a:lstStyle/>
        <a:p>
          <a:endParaRPr lang="ru-RU"/>
        </a:p>
      </dgm:t>
    </dgm:pt>
    <dgm:pt modelId="{D2DC90DC-FA8C-4B31-9A9C-91B54E6DC534}" type="sibTrans" cxnId="{09F66966-EB66-4D4D-9CDD-D580BB917A9D}">
      <dgm:prSet/>
      <dgm:spPr/>
      <dgm:t>
        <a:bodyPr/>
        <a:lstStyle/>
        <a:p>
          <a:endParaRPr lang="ru-RU"/>
        </a:p>
      </dgm:t>
    </dgm:pt>
    <dgm:pt modelId="{6880997A-AF6D-462E-AD79-FC9C2E93EB19}" type="pres">
      <dgm:prSet presAssocID="{1A3B1147-0327-444B-A05E-0C16E1F0E909}" presName="Name0" presStyleCnt="0">
        <dgm:presLayoutVars>
          <dgm:dir/>
          <dgm:resizeHandles val="exact"/>
        </dgm:presLayoutVars>
      </dgm:prSet>
      <dgm:spPr/>
    </dgm:pt>
    <dgm:pt modelId="{4D8E2725-6853-4C3B-9AF9-816721E1DF0B}" type="pres">
      <dgm:prSet presAssocID="{9678CEF3-E668-4042-B433-37E7BCBC0B81}" presName="node" presStyleLbl="node1" presStyleIdx="0" presStyleCnt="6">
        <dgm:presLayoutVars>
          <dgm:bulletEnabled val="1"/>
        </dgm:presLayoutVars>
      </dgm:prSet>
      <dgm:spPr/>
    </dgm:pt>
    <dgm:pt modelId="{5E32B7D4-D68B-4255-8B65-149511B4F7B0}" type="pres">
      <dgm:prSet presAssocID="{571A8A25-8525-48AF-8BED-ACFA08C65971}" presName="sibTrans" presStyleCnt="0"/>
      <dgm:spPr/>
    </dgm:pt>
    <dgm:pt modelId="{AC586EF7-6152-44DA-A8CF-E23FC8A1D349}" type="pres">
      <dgm:prSet presAssocID="{00E29F03-A668-41B7-A892-13F778146755}" presName="node" presStyleLbl="node1" presStyleIdx="1" presStyleCnt="6">
        <dgm:presLayoutVars>
          <dgm:bulletEnabled val="1"/>
        </dgm:presLayoutVars>
      </dgm:prSet>
      <dgm:spPr/>
    </dgm:pt>
    <dgm:pt modelId="{FBE93702-C5AE-4E1A-B6C0-119A39D83B3B}" type="pres">
      <dgm:prSet presAssocID="{15ABE2DB-7B1D-4507-A935-3E5B28DAFE98}" presName="sibTrans" presStyleCnt="0"/>
      <dgm:spPr/>
    </dgm:pt>
    <dgm:pt modelId="{2C7001E8-AE8D-415D-88BD-BB836CA91B68}" type="pres">
      <dgm:prSet presAssocID="{3A96F454-9874-4E45-BBF0-C904BDA3A93F}" presName="node" presStyleLbl="node1" presStyleIdx="2" presStyleCnt="6">
        <dgm:presLayoutVars>
          <dgm:bulletEnabled val="1"/>
        </dgm:presLayoutVars>
      </dgm:prSet>
      <dgm:spPr/>
    </dgm:pt>
    <dgm:pt modelId="{2DAA0555-65C7-4682-9DC4-F8A16BF99031}" type="pres">
      <dgm:prSet presAssocID="{1CA57E73-67CE-406B-A6B2-20557D5497F3}" presName="sibTrans" presStyleCnt="0"/>
      <dgm:spPr/>
    </dgm:pt>
    <dgm:pt modelId="{C90B8863-D3EE-48D4-9BBD-402EDA94BB73}" type="pres">
      <dgm:prSet presAssocID="{2DB0A5A7-CD13-4790-8D15-F35C68E9C791}" presName="node" presStyleLbl="node1" presStyleIdx="3" presStyleCnt="6">
        <dgm:presLayoutVars>
          <dgm:bulletEnabled val="1"/>
        </dgm:presLayoutVars>
      </dgm:prSet>
      <dgm:spPr/>
    </dgm:pt>
    <dgm:pt modelId="{EC0D4B88-7B8E-427C-91B8-74E88EC81781}" type="pres">
      <dgm:prSet presAssocID="{97423155-E315-48D5-BC32-E3EA714C63EC}" presName="sibTrans" presStyleCnt="0"/>
      <dgm:spPr/>
    </dgm:pt>
    <dgm:pt modelId="{68A1CC9D-D9CB-4231-AAA0-308572B0FC85}" type="pres">
      <dgm:prSet presAssocID="{608AC221-DE74-4052-8D3A-85A91FE1EDA2}" presName="node" presStyleLbl="node1" presStyleIdx="4" presStyleCnt="6">
        <dgm:presLayoutVars>
          <dgm:bulletEnabled val="1"/>
        </dgm:presLayoutVars>
      </dgm:prSet>
      <dgm:spPr/>
    </dgm:pt>
    <dgm:pt modelId="{B4853B72-1BD9-43AE-82E6-43B7241E047A}" type="pres">
      <dgm:prSet presAssocID="{6F48F669-C50D-4CFD-9CD5-3C5A6C4C1CA4}" presName="sibTrans" presStyleCnt="0"/>
      <dgm:spPr/>
    </dgm:pt>
    <dgm:pt modelId="{FC6406A8-7DA4-40B5-85EB-62D0D8B3375E}" type="pres">
      <dgm:prSet presAssocID="{F0CD1E71-403A-4D59-8012-D1A4E199D6C4}" presName="node" presStyleLbl="node1" presStyleIdx="5" presStyleCnt="6">
        <dgm:presLayoutVars>
          <dgm:bulletEnabled val="1"/>
        </dgm:presLayoutVars>
      </dgm:prSet>
      <dgm:spPr/>
    </dgm:pt>
  </dgm:ptLst>
  <dgm:cxnLst>
    <dgm:cxn modelId="{958D2906-AB7E-42E0-9E1D-EB89821AC955}" srcId="{1A3B1147-0327-444B-A05E-0C16E1F0E909}" destId="{00E29F03-A668-41B7-A892-13F778146755}" srcOrd="1" destOrd="0" parTransId="{E690CEBD-B597-406B-A716-70A7641A45BC}" sibTransId="{15ABE2DB-7B1D-4507-A935-3E5B28DAFE98}"/>
    <dgm:cxn modelId="{E394B308-7446-4ECA-B0A7-6EC707DC9EBA}" type="presOf" srcId="{3A96F454-9874-4E45-BBF0-C904BDA3A93F}" destId="{2C7001E8-AE8D-415D-88BD-BB836CA91B68}" srcOrd="0" destOrd="0" presId="urn:microsoft.com/office/officeart/2005/8/layout/hList6"/>
    <dgm:cxn modelId="{3CC8ED18-2ACE-42BB-885F-870FAA664C18}" srcId="{1A3B1147-0327-444B-A05E-0C16E1F0E909}" destId="{9678CEF3-E668-4042-B433-37E7BCBC0B81}" srcOrd="0" destOrd="0" parTransId="{ECE2B1A5-C836-4436-81EE-D3709CF04BDD}" sibTransId="{571A8A25-8525-48AF-8BED-ACFA08C65971}"/>
    <dgm:cxn modelId="{5AD7C131-F000-4A7C-AD05-3CA7493D8D7D}" type="presOf" srcId="{608AC221-DE74-4052-8D3A-85A91FE1EDA2}" destId="{68A1CC9D-D9CB-4231-AAA0-308572B0FC85}" srcOrd="0" destOrd="0" presId="urn:microsoft.com/office/officeart/2005/8/layout/hList6"/>
    <dgm:cxn modelId="{09F66966-EB66-4D4D-9CDD-D580BB917A9D}" srcId="{1A3B1147-0327-444B-A05E-0C16E1F0E909}" destId="{F0CD1E71-403A-4D59-8012-D1A4E199D6C4}" srcOrd="5" destOrd="0" parTransId="{76594102-34A2-4500-B037-07A1584DB8EC}" sibTransId="{D2DC90DC-FA8C-4B31-9A9C-91B54E6DC534}"/>
    <dgm:cxn modelId="{B50FEA5A-1FF5-4C42-ADA1-5A506702584A}" type="presOf" srcId="{2DB0A5A7-CD13-4790-8D15-F35C68E9C791}" destId="{C90B8863-D3EE-48D4-9BBD-402EDA94BB73}" srcOrd="0" destOrd="0" presId="urn:microsoft.com/office/officeart/2005/8/layout/hList6"/>
    <dgm:cxn modelId="{7E9CA093-BFED-40FE-8037-7C5EF7EE4804}" srcId="{1A3B1147-0327-444B-A05E-0C16E1F0E909}" destId="{3A96F454-9874-4E45-BBF0-C904BDA3A93F}" srcOrd="2" destOrd="0" parTransId="{D7B999A6-C513-49CA-A568-4367E4DD04C6}" sibTransId="{1CA57E73-67CE-406B-A6B2-20557D5497F3}"/>
    <dgm:cxn modelId="{1A094BA5-F6C5-4B1D-A1F2-17E8CABEC4E8}" srcId="{1A3B1147-0327-444B-A05E-0C16E1F0E909}" destId="{608AC221-DE74-4052-8D3A-85A91FE1EDA2}" srcOrd="4" destOrd="0" parTransId="{CB92E69A-3B11-4F4C-A961-0494E0EEDB1F}" sibTransId="{6F48F669-C50D-4CFD-9CD5-3C5A6C4C1CA4}"/>
    <dgm:cxn modelId="{A47EC0B1-0B9D-49B7-B9C4-258BE09B0650}" type="presOf" srcId="{1A3B1147-0327-444B-A05E-0C16E1F0E909}" destId="{6880997A-AF6D-462E-AD79-FC9C2E93EB19}" srcOrd="0" destOrd="0" presId="urn:microsoft.com/office/officeart/2005/8/layout/hList6"/>
    <dgm:cxn modelId="{F112A0BE-923F-4E82-A85D-F7C4D4250192}" type="presOf" srcId="{F0CD1E71-403A-4D59-8012-D1A4E199D6C4}" destId="{FC6406A8-7DA4-40B5-85EB-62D0D8B3375E}" srcOrd="0" destOrd="0" presId="urn:microsoft.com/office/officeart/2005/8/layout/hList6"/>
    <dgm:cxn modelId="{739799C7-7DB8-447F-80AD-4585ABBE2C9D}" type="presOf" srcId="{00E29F03-A668-41B7-A892-13F778146755}" destId="{AC586EF7-6152-44DA-A8CF-E23FC8A1D349}" srcOrd="0" destOrd="0" presId="urn:microsoft.com/office/officeart/2005/8/layout/hList6"/>
    <dgm:cxn modelId="{BD1084E5-5FEF-4A5D-BA0A-3820FF640338}" srcId="{1A3B1147-0327-444B-A05E-0C16E1F0E909}" destId="{2DB0A5A7-CD13-4790-8D15-F35C68E9C791}" srcOrd="3" destOrd="0" parTransId="{A1683F28-1C09-4AC4-8507-F3816C097B28}" sibTransId="{97423155-E315-48D5-BC32-E3EA714C63EC}"/>
    <dgm:cxn modelId="{10D050FA-7218-4AEF-A801-019D8F1E7A4F}" type="presOf" srcId="{9678CEF3-E668-4042-B433-37E7BCBC0B81}" destId="{4D8E2725-6853-4C3B-9AF9-816721E1DF0B}" srcOrd="0" destOrd="0" presId="urn:microsoft.com/office/officeart/2005/8/layout/hList6"/>
    <dgm:cxn modelId="{8087A725-A992-4E92-AAAB-0AF556483C51}" type="presParOf" srcId="{6880997A-AF6D-462E-AD79-FC9C2E93EB19}" destId="{4D8E2725-6853-4C3B-9AF9-816721E1DF0B}" srcOrd="0" destOrd="0" presId="urn:microsoft.com/office/officeart/2005/8/layout/hList6"/>
    <dgm:cxn modelId="{4168620E-7011-42D9-B611-01FAE2331C04}" type="presParOf" srcId="{6880997A-AF6D-462E-AD79-FC9C2E93EB19}" destId="{5E32B7D4-D68B-4255-8B65-149511B4F7B0}" srcOrd="1" destOrd="0" presId="urn:microsoft.com/office/officeart/2005/8/layout/hList6"/>
    <dgm:cxn modelId="{6A9D7CBD-0098-4A46-9E50-FA4C250F31BA}" type="presParOf" srcId="{6880997A-AF6D-462E-AD79-FC9C2E93EB19}" destId="{AC586EF7-6152-44DA-A8CF-E23FC8A1D349}" srcOrd="2" destOrd="0" presId="urn:microsoft.com/office/officeart/2005/8/layout/hList6"/>
    <dgm:cxn modelId="{77C85EE1-C745-41E0-90E7-6F71DA5EFF34}" type="presParOf" srcId="{6880997A-AF6D-462E-AD79-FC9C2E93EB19}" destId="{FBE93702-C5AE-4E1A-B6C0-119A39D83B3B}" srcOrd="3" destOrd="0" presId="urn:microsoft.com/office/officeart/2005/8/layout/hList6"/>
    <dgm:cxn modelId="{DED75D11-9330-4596-894E-A8EF3258F32D}" type="presParOf" srcId="{6880997A-AF6D-462E-AD79-FC9C2E93EB19}" destId="{2C7001E8-AE8D-415D-88BD-BB836CA91B68}" srcOrd="4" destOrd="0" presId="urn:microsoft.com/office/officeart/2005/8/layout/hList6"/>
    <dgm:cxn modelId="{DB45CE4E-4497-4B8F-94E6-1C11C0BE3010}" type="presParOf" srcId="{6880997A-AF6D-462E-AD79-FC9C2E93EB19}" destId="{2DAA0555-65C7-4682-9DC4-F8A16BF99031}" srcOrd="5" destOrd="0" presId="urn:microsoft.com/office/officeart/2005/8/layout/hList6"/>
    <dgm:cxn modelId="{A5C09CCD-F7B4-4105-98A3-1C6692248236}" type="presParOf" srcId="{6880997A-AF6D-462E-AD79-FC9C2E93EB19}" destId="{C90B8863-D3EE-48D4-9BBD-402EDA94BB73}" srcOrd="6" destOrd="0" presId="urn:microsoft.com/office/officeart/2005/8/layout/hList6"/>
    <dgm:cxn modelId="{787960F8-38AF-44F0-ACEC-09FE83718CFD}" type="presParOf" srcId="{6880997A-AF6D-462E-AD79-FC9C2E93EB19}" destId="{EC0D4B88-7B8E-427C-91B8-74E88EC81781}" srcOrd="7" destOrd="0" presId="urn:microsoft.com/office/officeart/2005/8/layout/hList6"/>
    <dgm:cxn modelId="{716963ED-8B43-4739-A93D-8978BF0A7E1A}" type="presParOf" srcId="{6880997A-AF6D-462E-AD79-FC9C2E93EB19}" destId="{68A1CC9D-D9CB-4231-AAA0-308572B0FC85}" srcOrd="8" destOrd="0" presId="urn:microsoft.com/office/officeart/2005/8/layout/hList6"/>
    <dgm:cxn modelId="{AFFA7536-9237-472F-9EB2-FD0A748C588E}" type="presParOf" srcId="{6880997A-AF6D-462E-AD79-FC9C2E93EB19}" destId="{B4853B72-1BD9-43AE-82E6-43B7241E047A}" srcOrd="9" destOrd="0" presId="urn:microsoft.com/office/officeart/2005/8/layout/hList6"/>
    <dgm:cxn modelId="{21E10897-7505-4EA5-8864-C76C95AC42A4}" type="presParOf" srcId="{6880997A-AF6D-462E-AD79-FC9C2E93EB19}" destId="{FC6406A8-7DA4-40B5-85EB-62D0D8B3375E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E2725-6853-4C3B-9AF9-816721E1DF0B}">
      <dsp:nvSpPr>
        <dsp:cNvPr id="0" name=""/>
        <dsp:cNvSpPr/>
      </dsp:nvSpPr>
      <dsp:spPr>
        <a:xfrm rot="16200000">
          <a:off x="-1479401" y="1484043"/>
          <a:ext cx="4802187" cy="1834099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Обеспечивает согласованность работы органов и систем органов</a:t>
          </a:r>
          <a:r>
            <a:rPr lang="ru-RU" sz="1500" kern="1200" dirty="0"/>
            <a:t> </a:t>
          </a:r>
        </a:p>
      </dsp:txBody>
      <dsp:txXfrm rot="5400000">
        <a:off x="4643" y="960436"/>
        <a:ext cx="1834099" cy="2881313"/>
      </dsp:txXfrm>
    </dsp:sp>
    <dsp:sp modelId="{AC586EF7-6152-44DA-A8CF-E23FC8A1D349}">
      <dsp:nvSpPr>
        <dsp:cNvPr id="0" name=""/>
        <dsp:cNvSpPr/>
      </dsp:nvSpPr>
      <dsp:spPr>
        <a:xfrm rot="16200000">
          <a:off x="492255" y="1484043"/>
          <a:ext cx="4802187" cy="1834099"/>
        </a:xfrm>
        <a:prstGeom prst="flowChartManualOperation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Приспособление организма к воздействию природной и социальной среды</a:t>
          </a:r>
        </a:p>
      </dsp:txBody>
      <dsp:txXfrm rot="5400000">
        <a:off x="1976299" y="960436"/>
        <a:ext cx="1834099" cy="2881313"/>
      </dsp:txXfrm>
    </dsp:sp>
    <dsp:sp modelId="{2C7001E8-AE8D-415D-88BD-BB836CA91B68}">
      <dsp:nvSpPr>
        <dsp:cNvPr id="0" name=""/>
        <dsp:cNvSpPr/>
      </dsp:nvSpPr>
      <dsp:spPr>
        <a:xfrm rot="16200000">
          <a:off x="2463912" y="1484043"/>
          <a:ext cx="4802187" cy="1834099"/>
        </a:xfrm>
        <a:prstGeom prst="flowChartManualOperation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Составляет материальную основу психической деятельности человека, его осознанного поведения</a:t>
          </a:r>
        </a:p>
      </dsp:txBody>
      <dsp:txXfrm rot="5400000">
        <a:off x="3947956" y="960436"/>
        <a:ext cx="1834099" cy="2881313"/>
      </dsp:txXfrm>
    </dsp:sp>
    <dsp:sp modelId="{C90B8863-D3EE-48D4-9BBD-402EDA94BB73}">
      <dsp:nvSpPr>
        <dsp:cNvPr id="0" name=""/>
        <dsp:cNvSpPr/>
      </dsp:nvSpPr>
      <dsp:spPr>
        <a:xfrm rot="16200000">
          <a:off x="4435570" y="1484043"/>
          <a:ext cx="4802187" cy="1834099"/>
        </a:xfrm>
        <a:prstGeom prst="flowChartManualOperation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Участвует в распознавании предметов и явлений внешнего мира </a:t>
          </a:r>
        </a:p>
      </dsp:txBody>
      <dsp:txXfrm rot="5400000">
        <a:off x="5919614" y="960436"/>
        <a:ext cx="1834099" cy="2881313"/>
      </dsp:txXfrm>
    </dsp:sp>
    <dsp:sp modelId="{68A1CC9D-D9CB-4231-AAA0-308572B0FC85}">
      <dsp:nvSpPr>
        <dsp:cNvPr id="0" name=""/>
        <dsp:cNvSpPr/>
      </dsp:nvSpPr>
      <dsp:spPr>
        <a:xfrm rot="16200000">
          <a:off x="6407227" y="1484043"/>
          <a:ext cx="4802187" cy="1834099"/>
        </a:xfrm>
        <a:prstGeom prst="flowChartManualOperation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Участвует в восприятии, обработке и хранении информации </a:t>
          </a:r>
        </a:p>
      </dsp:txBody>
      <dsp:txXfrm rot="5400000">
        <a:off x="7891271" y="960436"/>
        <a:ext cx="1834099" cy="2881313"/>
      </dsp:txXfrm>
    </dsp:sp>
    <dsp:sp modelId="{FC6406A8-7DA4-40B5-85EB-62D0D8B3375E}">
      <dsp:nvSpPr>
        <dsp:cNvPr id="0" name=""/>
        <dsp:cNvSpPr/>
      </dsp:nvSpPr>
      <dsp:spPr>
        <a:xfrm rot="16200000">
          <a:off x="8378884" y="1484043"/>
          <a:ext cx="4802187" cy="1834099"/>
        </a:xfrm>
        <a:prstGeom prst="flowChartManualOperati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Использование полученной информации для удовлетворения потребностей организма</a:t>
          </a:r>
        </a:p>
      </dsp:txBody>
      <dsp:txXfrm rot="5400000">
        <a:off x="9862928" y="960436"/>
        <a:ext cx="1834099" cy="2881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A59C03-AE6F-4973-AC6A-C7DBC37B4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E4E6A4-88EB-4CD4-AAD9-2555CC8EB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9D2181-6F10-41FE-A188-5718DF806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9BDA-F97C-4EE2-A917-642CFC61DCB5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9FC665-6CAA-47AA-964D-A3A21852E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806EAD-3309-4733-9170-CECB28500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53E0-9722-43CD-A268-77E29076F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00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5F93A-E996-41B4-A86B-301A68D87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BB7A98-F4A5-415A-A83A-6E46377B1B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D73635-B142-4E94-A730-4D9C1F82F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9BDA-F97C-4EE2-A917-642CFC61DCB5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EA0173-0658-4CA9-948E-9082A076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BF5BCF-AC3F-4A1C-BAE6-927403B2A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53E0-9722-43CD-A268-77E29076F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059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8A1B19E-3590-40CC-9FC6-355C1820F9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11F0CB-FD06-4DFF-9F21-83DCD2807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CD631E-2C84-4ED2-9105-017F00EC5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9BDA-F97C-4EE2-A917-642CFC61DCB5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253212-6167-4286-9F0E-1C642FA0A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CD25B1-A45A-4B03-9045-824B4EFC0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53E0-9722-43CD-A268-77E29076F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332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32BDAF-C6E3-4FC7-965B-B0BEDFD91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81EE0E-96BB-48AF-BAC5-B28ACBB7D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BBE623-FD69-4716-89B6-B71077D48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9BDA-F97C-4EE2-A917-642CFC61DCB5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2A3597-AC7A-4818-B777-8A17C1348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09F4FE-BFEF-4C37-8A94-02DCACB2B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53E0-9722-43CD-A268-77E29076F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72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D2758-9B5D-4840-9543-E57FF48CC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B00009-2A5F-47C0-8F3D-F095A03EE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F5AAFC-F0D1-4885-90E4-A019150CD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9BDA-F97C-4EE2-A917-642CFC61DCB5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DF5A08-221E-4CE6-96EE-73E6A4125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18EE34-1BE4-4F63-BD40-4F496C4DF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53E0-9722-43CD-A268-77E29076F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373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C8791-48A4-49B4-8294-4D5F733AD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F3869C-3E66-4E2F-9048-E71C4F07B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F2E1DD-E938-4CA4-900C-EF57F1D9C5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2B3F8C-3232-48E2-95E8-325B5C92E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9BDA-F97C-4EE2-A917-642CFC61DCB5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0B7F1B-1410-4F28-90EA-533DCF238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E1E209-61EB-4D19-9158-955C3FA0A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53E0-9722-43CD-A268-77E29076F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111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EA74DF-4EF9-4652-8ECC-C543D28C4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E114F3-41AA-4F68-9135-8DFED8875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3EBD9D-A0ED-4B93-BE81-2A0D5808E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16FA546-D106-4B72-9B3C-35566A612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68F170E-5D3B-4165-B0B5-EA496AFBEE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E790A4-62BB-48BD-A4F8-2D8D69D4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9BDA-F97C-4EE2-A917-642CFC61DCB5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1E86EE5-575D-4DE9-ACC2-3CB33DA4D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CF7E7C-AAE8-4DE8-9E17-575A1008C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53E0-9722-43CD-A268-77E29076F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16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6C594-2B73-480B-993F-0ECF12CBF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4D9CEA9-E784-4518-8B20-BBEE09BAC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9BDA-F97C-4EE2-A917-642CFC61DCB5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58E84F-6D76-477F-AC7A-B4B7E6301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147626-47FF-4EDA-A51E-51BB17825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53E0-9722-43CD-A268-77E29076F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25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BD2CD2C-F840-4F28-AE7E-3DD7D479B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9BDA-F97C-4EE2-A917-642CFC61DCB5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4ECE94F-08BB-4EE5-BD95-725FB2A9F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E74C99-46E8-4385-83F5-65FC06685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53E0-9722-43CD-A268-77E29076F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66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4956F5-9FBF-4810-9589-15DD08E0E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0F210D-2812-480C-95F3-BF2EB3200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16017C-0B34-404D-81BA-7C0FB3FD0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0B8F83-5BBD-4130-894B-3E5E37F4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9BDA-F97C-4EE2-A917-642CFC61DCB5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B00168-EF2A-4A4E-9275-A3F2CF4D7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81ACD9-36B7-4F63-8ED0-5BB87367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53E0-9722-43CD-A268-77E29076F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477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1E930C-2EB7-4DEC-BFE9-070A0BF23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7C4CB31-5C74-4272-A43A-873E98D966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7BB837-060C-4FCE-BD45-6F3441501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D9209C-948F-4E53-AE36-120497B12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9BDA-F97C-4EE2-A917-642CFC61DCB5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593AC1-67B2-4565-B881-57E3CEC39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53B00C-3631-4431-BF0F-1A363A10A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53E0-9722-43CD-A268-77E29076F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09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61ACFD-663B-44D9-B0E9-540AC31D6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8C18A0-3C1F-44DA-8087-2C0B6E004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C108CA-F119-4B1D-981B-F61E6C1CB8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29BDA-F97C-4EE2-A917-642CFC61DCB5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58AE9-E5A3-4C76-AF8E-2E923F2A3E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9184C9-4C1E-47B6-B66D-8A76AA3DB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953E0-9722-43CD-A268-77E29076F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292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D5229D-7780-404D-8719-E30BED67B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>
            <a:normAutofit/>
          </a:bodyPr>
          <a:lstStyle/>
          <a:p>
            <a:r>
              <a:rPr lang="ru-RU" sz="4400" dirty="0"/>
              <a:t>Глава 10. Нервная система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6D7D70F-3159-4343-A21D-82C4FEC12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58699"/>
            <a:ext cx="9144000" cy="1655762"/>
          </a:xfrm>
        </p:spPr>
        <p:txBody>
          <a:bodyPr/>
          <a:lstStyle/>
          <a:p>
            <a:r>
              <a:rPr lang="ru-RU" dirty="0"/>
              <a:t>§46. Значение, строение и функционирование нервной системы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E114F7-83FB-4269-A507-623D465CD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1500" l="8125" r="90000">
                        <a14:foregroundMark x1="25125" y1="25167" x2="28375" y2="29833"/>
                        <a14:foregroundMark x1="26875" y1="25500" x2="29000" y2="28333"/>
                        <a14:foregroundMark x1="27375" y1="25167" x2="27375" y2="25167"/>
                        <a14:foregroundMark x1="27375" y1="25167" x2="27375" y2="25167"/>
                        <a14:foregroundMark x1="27000" y1="25167" x2="29000" y2="27333"/>
                        <a14:foregroundMark x1="31232" y1="34500" x2="32250" y2="35500"/>
                        <a14:foregroundMark x1="29875" y1="33167" x2="31232" y2="34500"/>
                        <a14:foregroundMark x1="10500" y1="58667" x2="8125" y2="66500"/>
                        <a14:foregroundMark x1="8125" y1="66500" x2="10375" y2="88167"/>
                        <a14:foregroundMark x1="10375" y1="88167" x2="12772" y2="89039"/>
                        <a14:foregroundMark x1="47375" y1="91167" x2="49625" y2="88333"/>
                        <a14:foregroundMark x1="42125" y1="84667" x2="43375" y2="84667"/>
                        <a14:foregroundMark x1="40375" y1="60333" x2="39250" y2="58000"/>
                        <a14:foregroundMark x1="39250" y1="58000" x2="39250" y2="58000"/>
                        <a14:foregroundMark x1="36375" y1="50333" x2="32125" y2="44667"/>
                        <a14:foregroundMark x1="9125" y1="85000" x2="8750" y2="87833"/>
                        <a14:foregroundMark x1="18500" y1="87667" x2="24266" y2="90020"/>
                        <a14:foregroundMark x1="18500" y1="89667" x2="22469" y2="90514"/>
                        <a14:foregroundMark x1="18125" y1="90333" x2="22138" y2="91250"/>
                        <a14:backgroundMark x1="13875" y1="87333" x2="17468" y2="89419"/>
                        <a14:backgroundMark x1="29125" y1="34500" x2="29125" y2="34500"/>
                        <a14:backgroundMark x1="49125" y1="91500" x2="49125" y2="91500"/>
                        <a14:backgroundMark x1="21500" y1="92667" x2="33125" y2="91167"/>
                        <a14:backgroundMark x1="20750" y1="92333" x2="20750" y2="92333"/>
                        <a14:backgroundMark x1="28625" y1="91167" x2="31875" y2="90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574" y="2794000"/>
            <a:ext cx="5426765" cy="407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951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945C38-36F7-4ABC-9976-AFEF0C477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Значение нервной системы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ED95027-632F-45CF-85D4-78A8165D61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767737"/>
              </p:ext>
            </p:extLst>
          </p:nvPr>
        </p:nvGraphicFramePr>
        <p:xfrm>
          <a:off x="225287" y="1690688"/>
          <a:ext cx="11701670" cy="4802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2628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056D5-3EB2-4E52-B0BC-F8D39DD2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Строение нервной системы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73112E-CCD1-40E0-B4B5-F557A9A42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78217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Нервная система состоит из двух частей: </a:t>
            </a:r>
            <a:br>
              <a:rPr lang="ru-RU" dirty="0"/>
            </a:br>
            <a:r>
              <a:rPr lang="ru-RU" b="1" dirty="0"/>
              <a:t>центральной и периферической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6A0B2A6-9452-4490-B18F-F2CADAB6E1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2" r="70584" b="8313"/>
          <a:stretch/>
        </p:blipFill>
        <p:spPr bwMode="auto">
          <a:xfrm>
            <a:off x="7540489" y="1386869"/>
            <a:ext cx="3193772" cy="547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110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4CCC8B-D08F-4A96-AA9C-08EBE1EFF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Центральная нервная система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00625E-3C22-4E9C-A8F7-0E770E458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357" y="1825625"/>
            <a:ext cx="55063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К центральной части относятся </a:t>
            </a:r>
            <a:r>
              <a:rPr lang="ru-RU" b="1" dirty="0"/>
              <a:t>головной мозг и спинной мозг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Их нервные клетки (нейроны) образуют нервные центры, воспринимающие и обрабатывающие поступающую информацию, а также регулирующие работу органов.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6295549-F974-45DA-9AA7-9C91CCB73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114" y="1383739"/>
            <a:ext cx="4597686" cy="523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2C5F1F2-F541-4051-98C1-C23947873447}"/>
              </a:ext>
            </a:extLst>
          </p:cNvPr>
          <p:cNvSpPr/>
          <p:nvPr/>
        </p:nvSpPr>
        <p:spPr>
          <a:xfrm>
            <a:off x="7050158" y="2027583"/>
            <a:ext cx="1895060" cy="2835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EFDC7A6-64B7-4C30-8F03-05A9CB1AAB31}"/>
              </a:ext>
            </a:extLst>
          </p:cNvPr>
          <p:cNvSpPr/>
          <p:nvPr/>
        </p:nvSpPr>
        <p:spPr>
          <a:xfrm>
            <a:off x="7487478" y="5200443"/>
            <a:ext cx="2610679" cy="976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15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74CFB-8883-4F08-8BA4-EFA579F88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Периферическая нервная система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F04610-B542-4EDE-B4B6-3C072A8E6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47922" cy="45092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К периферической части относятся </a:t>
            </a:r>
            <a:r>
              <a:rPr lang="ru-RU" b="1" dirty="0"/>
              <a:t>нервы и нервные узлы (ганглии).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/>
              <a:t>Нервами </a:t>
            </a:r>
            <a:r>
              <a:rPr lang="ru-RU" dirty="0"/>
              <a:t>называют покрытые соединительно-тканными оболочками длинные отростки тел нейронов, выходящие за пределы головного и спинного мозга. </a:t>
            </a:r>
          </a:p>
          <a:p>
            <a:r>
              <a:rPr lang="ru-RU" sz="2400" dirty="0"/>
              <a:t>Нервы соединяют центральную нервную систему с органами тела. </a:t>
            </a:r>
          </a:p>
          <a:p>
            <a:r>
              <a:rPr lang="ru-RU" sz="2400" dirty="0"/>
              <a:t>Различают чувствительные, исполнительные и смешанные нервы</a:t>
            </a:r>
            <a:r>
              <a:rPr lang="ru-RU" dirty="0"/>
              <a:t>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/>
              <a:t>Нервными узлами (ганглиями) </a:t>
            </a:r>
            <a:r>
              <a:rPr lang="ru-RU" dirty="0"/>
              <a:t>называют скопления тел нейронов вне центральной нервной системы.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5B47064-503A-438C-85AF-B4E05829D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52" b="95396" l="10000" r="90000">
                        <a14:foregroundMark x1="47000" y1="13812" x2="48250" y2="4052"/>
                        <a14:foregroundMark x1="48250" y1="4052" x2="56250" y2="10866"/>
                        <a14:foregroundMark x1="59750" y1="19337" x2="68250" y2="24125"/>
                        <a14:foregroundMark x1="67250" y1="28729" x2="69462" y2="37201"/>
                        <a14:foregroundMark x1="75103" y1="49160" x2="75250" y2="49540"/>
                        <a14:foregroundMark x1="41079" y1="42473" x2="41500" y2="44567"/>
                        <a14:foregroundMark x1="39796" y1="36096" x2="40087" y2="37543"/>
                        <a14:foregroundMark x1="60250" y1="34070" x2="60250" y2="42541"/>
                        <a14:foregroundMark x1="42500" y1="88950" x2="37250" y2="93002"/>
                        <a14:foregroundMark x1="56500" y1="90239" x2="67250" y2="95396"/>
                        <a14:foregroundMark x1="67250" y1="95396" x2="60750" y2="93554"/>
                        <a14:foregroundMark x1="37250" y1="94843" x2="44000" y2="94843"/>
                        <a14:foregroundMark x1="58029" y1="17185" x2="59250" y2="18785"/>
                        <a14:foregroundMark x1="54750" y1="12891" x2="54891" y2="13076"/>
                        <a14:foregroundMark x1="67000" y1="25599" x2="67250" y2="29466"/>
                        <a14:foregroundMark x1="69000" y1="33517" x2="70786" y2="37201"/>
                        <a14:foregroundMark x1="58500" y1="17680" x2="61250" y2="18969"/>
                        <a14:foregroundMark x1="41250" y1="33517" x2="40750" y2="37385"/>
                        <a14:backgroundMark x1="57500" y1="13076" x2="57500" y2="15838"/>
                        <a14:backgroundMark x1="57500" y1="15838" x2="57500" y2="15838"/>
                        <a14:backgroundMark x1="57250" y1="15838" x2="57250" y2="15838"/>
                        <a14:backgroundMark x1="57500" y1="15654" x2="58250" y2="17127"/>
                        <a14:backgroundMark x1="58250" y1="17127" x2="58250" y2="17127"/>
                        <a14:backgroundMark x1="73250" y1="37937" x2="77250" y2="46225"/>
                        <a14:backgroundMark x1="74000" y1="45672" x2="75000" y2="47145"/>
                        <a14:backgroundMark x1="73500" y1="47514" x2="74500" y2="47882"/>
                        <a14:backgroundMark x1="74500" y1="46961" x2="76000" y2="48803"/>
                        <a14:backgroundMark x1="76000" y1="48803" x2="76000" y2="48803"/>
                        <a14:backgroundMark x1="71500" y1="37201" x2="71500" y2="39963"/>
                        <a14:backgroundMark x1="39000" y1="37385" x2="37750" y2="41989"/>
                        <a14:backgroundMark x1="62000" y1="34070" x2="62000" y2="34070"/>
                        <a14:backgroundMark x1="62000" y1="33333" x2="62000" y2="33333"/>
                        <a14:backgroundMark x1="62000" y1="33333" x2="62000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921" y="1295023"/>
            <a:ext cx="3922592" cy="532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145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7DC9B-CE57-41AF-8C5E-002386308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Отделы нервной системы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8082AC-0273-4643-B5CD-D09D99234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Соматический                                                        Вегетативный</a:t>
            </a:r>
          </a:p>
          <a:p>
            <a:pPr>
              <a:lnSpc>
                <a:spcPct val="100000"/>
              </a:lnSpc>
            </a:pPr>
            <a:r>
              <a:rPr lang="ru-RU" sz="2000" dirty="0"/>
              <a:t>управляет скелетными мышцами </a:t>
            </a:r>
          </a:p>
          <a:p>
            <a:pPr>
              <a:lnSpc>
                <a:spcPct val="100000"/>
              </a:lnSpc>
            </a:pPr>
            <a:r>
              <a:rPr lang="ru-RU" sz="2000" dirty="0"/>
              <a:t>обеспечивает произвольные действия, </a:t>
            </a:r>
            <a:br>
              <a:rPr lang="ru-RU" sz="2000" dirty="0"/>
            </a:br>
            <a:r>
              <a:rPr lang="ru-RU" sz="2000" dirty="0"/>
              <a:t>контролируемые волей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350A8703-DEF6-4099-B992-C35F89103FE5}"/>
              </a:ext>
            </a:extLst>
          </p:cNvPr>
          <p:cNvCxnSpPr/>
          <p:nvPr/>
        </p:nvCxnSpPr>
        <p:spPr>
          <a:xfrm flipH="1">
            <a:off x="2597426" y="1351722"/>
            <a:ext cx="1351722" cy="4638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E25F1895-0DC5-4CED-9E15-3B930CD43FAA}"/>
              </a:ext>
            </a:extLst>
          </p:cNvPr>
          <p:cNvCxnSpPr>
            <a:cxnSpLocks/>
          </p:cNvCxnSpPr>
          <p:nvPr/>
        </p:nvCxnSpPr>
        <p:spPr>
          <a:xfrm>
            <a:off x="7407968" y="1361799"/>
            <a:ext cx="1351722" cy="4638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302C988-FB47-4808-83C8-4B8F05D7280E}"/>
              </a:ext>
            </a:extLst>
          </p:cNvPr>
          <p:cNvSpPr txBox="1"/>
          <p:nvPr/>
        </p:nvSpPr>
        <p:spPr>
          <a:xfrm>
            <a:off x="7407968" y="2370078"/>
            <a:ext cx="52743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регулирует обмен веществ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работу внутренних органов, желёз и гладкой мускулатуры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неподвластен нашей воле и действует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независимо от нее, автономно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A5AC99B-25AB-4566-9802-CA63B16F61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4559" r="62369" b="5324"/>
          <a:stretch/>
        </p:blipFill>
        <p:spPr bwMode="auto">
          <a:xfrm>
            <a:off x="830817" y="4144596"/>
            <a:ext cx="3533218" cy="262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2D6DC82B-F81E-4281-A06A-FE37655E43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1" t="34559" r="33053" b="7963"/>
          <a:stretch/>
        </p:blipFill>
        <p:spPr bwMode="auto">
          <a:xfrm>
            <a:off x="8613912" y="4001294"/>
            <a:ext cx="1903805" cy="272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246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70E00B-006A-43A3-A603-86BF17DCE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Роль прямых и обратных связей в рефлекторной регуляции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6426BB-F9D0-4380-8447-ED905D673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3" y="1825625"/>
            <a:ext cx="8348870" cy="4667250"/>
          </a:xfrm>
        </p:spPr>
        <p:txBody>
          <a:bodyPr>
            <a:normAutofit/>
          </a:bodyPr>
          <a:lstStyle/>
          <a:p>
            <a:r>
              <a:rPr lang="ru-RU" dirty="0"/>
              <a:t>Основной формой деятельности нервной системы является </a:t>
            </a:r>
            <a:r>
              <a:rPr lang="ru-RU" b="1" dirty="0"/>
              <a:t>рефлекс</a:t>
            </a:r>
          </a:p>
          <a:p>
            <a:pPr marL="0" indent="0" algn="ctr">
              <a:buNone/>
            </a:pPr>
            <a:r>
              <a:rPr lang="ru-RU" dirty="0"/>
              <a:t>В рефлекторной деятельности различают:</a:t>
            </a:r>
          </a:p>
          <a:p>
            <a:pPr marL="0" indent="0">
              <a:buNone/>
            </a:pPr>
            <a:r>
              <a:rPr lang="ru-RU" b="1" dirty="0"/>
              <a:t>Прямые связи</a:t>
            </a:r>
            <a:r>
              <a:rPr lang="ru-RU" dirty="0"/>
              <a:t>, идущие от мозга к органам и вызывающие их работу. </a:t>
            </a:r>
          </a:p>
          <a:p>
            <a:pPr marL="0" indent="0">
              <a:buNone/>
            </a:pPr>
            <a:r>
              <a:rPr lang="ru-RU" b="1" dirty="0"/>
              <a:t>Обратные связи</a:t>
            </a:r>
            <a:r>
              <a:rPr lang="ru-RU" dirty="0"/>
              <a:t>, информирующие мозг о достигнутых результатах. </a:t>
            </a:r>
          </a:p>
          <a:p>
            <a:r>
              <a:rPr lang="ru-RU" dirty="0"/>
              <a:t>Благодаря прямым и обратным связям в рефлекторной деятельности достигается приспособительный эффект.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687DE7CA-5D5A-4BCD-8557-6F7A5C557D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541" y="2809461"/>
            <a:ext cx="4413095" cy="404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3325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268</Words>
  <Application>Microsoft Office PowerPoint</Application>
  <PresentationFormat>Широкоэкранный</PresentationFormat>
  <Paragraphs>34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Тема Office</vt:lpstr>
      <vt:lpstr>Глава 10. Нервная система</vt:lpstr>
      <vt:lpstr>Значение нервной системы</vt:lpstr>
      <vt:lpstr>Строение нервной системы</vt:lpstr>
      <vt:lpstr>Центральная нервная система</vt:lpstr>
      <vt:lpstr>Периферическая нервная система</vt:lpstr>
      <vt:lpstr>Отделы нервной системы</vt:lpstr>
      <vt:lpstr>Роль прямых и обратных связей в рефлекторной регуляции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Глава 10. Нервная система</dc:title>
  <dc:creator>Обухова Елена Николаевна</dc:creator>
  <cp:lastModifiedBy>Обухова Елена Николаевна</cp:lastModifiedBy>
  <cp:revision>1</cp:revision>
  <dcterms:created xsi:type="dcterms:W3CDTF">2021-11-09T18:11:01Z</dcterms:created>
  <dcterms:modified xsi:type="dcterms:W3CDTF">2021-11-09T20:09:23Z</dcterms:modified>
</cp:coreProperties>
</file>